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Montserrat" panose="020B060402020202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C80"/>
    <a:srgbClr val="CCCCFF"/>
    <a:srgbClr val="9AEDED"/>
    <a:srgbClr val="888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4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090B"/>
          </a:solidFill>
          <a:ln/>
        </p:spPr>
      </p:sp>
      <p:sp>
        <p:nvSpPr>
          <p:cNvPr id="3" name="Shape 1"/>
          <p:cNvSpPr/>
          <p:nvPr/>
        </p:nvSpPr>
        <p:spPr>
          <a:xfrm>
            <a:off x="0" y="0"/>
            <a:ext cx="14630400" cy="8229600"/>
          </a:xfrm>
          <a:prstGeom prst="rect">
            <a:avLst/>
          </a:prstGeom>
          <a:solidFill>
            <a:srgbClr val="0B0C2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hyperlink" Target="https://github.com/Karimkory20/Final-Project/blob/Main/src/lstm.py" TargetMode="External"/><Relationship Id="rId7"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hyperlink" Target="https://github.com/Karimkory20/Final-Project/blob/Main/web/report.html" TargetMode="External"/><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Karimkory20/Final-Project/blob/Main/cleaning%20cyber%20(3).ipynb" TargetMode="Externa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rimkory20/Final-Project/blob/Main/Cyber-Attacks%20(SQL%20codes).sq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Karimkory20/Final-Project/blob/Main/graphs%20(2).ipynb"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rimkory20/Final-Project/blob/Main/Analyzing%20Global%20Cyber%20Attack%20dashboard.pbix"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microsoft.com/office/2011/relationships/webextension" Target="../webextensions/webextension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C6BFEE"/>
                </a:solidFill>
                <a:latin typeface="Barlow Bold" pitchFamily="34" charset="0"/>
                <a:ea typeface="Barlow Bold" pitchFamily="34" charset="-122"/>
                <a:cs typeface="Barlow Bold" pitchFamily="34" charset="-120"/>
              </a:rPr>
              <a:t>Analyzing Global Cyber-Attack Trends</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AD8E9"/>
                </a:solidFill>
                <a:latin typeface="Montserrat" pitchFamily="34" charset="0"/>
                <a:ea typeface="Montserrat" pitchFamily="34" charset="-122"/>
                <a:cs typeface="Montserrat" pitchFamily="34" charset="-120"/>
              </a:rPr>
              <a:t>Date: May 2025 </a:t>
            </a:r>
            <a:endParaRPr lang="en-US" sz="1750" dirty="0"/>
          </a:p>
        </p:txBody>
      </p:sp>
      <p:pic>
        <p:nvPicPr>
          <p:cNvPr id="6" name="Picture 5" descr="A logo with a globe and a graduation cap&#10;&#10;AI-generated content may be incorrect.">
            <a:extLst>
              <a:ext uri="{FF2B5EF4-FFF2-40B4-BE49-F238E27FC236}">
                <a16:creationId xmlns:a16="http://schemas.microsoft.com/office/drawing/2014/main" xmlns="" id="{4AFA2863-DDB7-C792-AF42-6D337AB065F4}"/>
              </a:ext>
            </a:extLst>
          </p:cNvPr>
          <p:cNvPicPr>
            <a:picLocks noChangeAspect="1"/>
          </p:cNvPicPr>
          <p:nvPr/>
        </p:nvPicPr>
        <p:blipFill>
          <a:blip r:embed="rId4"/>
          <a:srcRect l="10429" t="9716" r="10799" b="9528"/>
          <a:stretch/>
        </p:blipFill>
        <p:spPr>
          <a:xfrm>
            <a:off x="691376" y="589660"/>
            <a:ext cx="1382751" cy="1417559"/>
          </a:xfrm>
          <a:prstGeom prst="rect">
            <a:avLst/>
          </a:prstGeom>
          <a:pattFill prst="pct5">
            <a:fgClr>
              <a:schemeClr val="accent1"/>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0991" y="674578"/>
            <a:ext cx="7927538" cy="708779"/>
          </a:xfrm>
          <a:prstGeom prst="rect">
            <a:avLst/>
          </a:prstGeom>
          <a:noFill/>
          <a:ln/>
        </p:spPr>
        <p:txBody>
          <a:bodyPr wrap="none" lIns="0" tIns="0" rIns="0" bIns="0" rtlCol="0" anchor="t"/>
          <a:lstStyle/>
          <a:p>
            <a:pPr marL="0" indent="0" algn="l">
              <a:lnSpc>
                <a:spcPts val="5550"/>
              </a:lnSpc>
              <a:buNone/>
            </a:pPr>
            <a:r>
              <a:rPr lang="en-US" sz="4450" b="1" dirty="0">
                <a:solidFill>
                  <a:srgbClr val="8C4C80"/>
                </a:solidFill>
                <a:latin typeface="Barlow Bold" pitchFamily="34" charset="0"/>
                <a:ea typeface="Barlow Bold" pitchFamily="34" charset="-122"/>
                <a:cs typeface="Barlow Bold" pitchFamily="34" charset="-120"/>
                <a:hlinkClick r:id="rId3"/>
              </a:rPr>
              <a:t>Machine Learning Model (LSTM)</a:t>
            </a:r>
            <a:endParaRPr lang="en-US" sz="4450" dirty="0">
              <a:solidFill>
                <a:srgbClr val="8C4C80"/>
              </a:solidFill>
            </a:endParaRPr>
          </a:p>
        </p:txBody>
      </p:sp>
      <p:sp>
        <p:nvSpPr>
          <p:cNvPr id="3" name="Text 1"/>
          <p:cNvSpPr/>
          <p:nvPr/>
        </p:nvSpPr>
        <p:spPr>
          <a:xfrm>
            <a:off x="793790" y="296941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58747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93790" y="544163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6"/>
          <p:cNvSpPr/>
          <p:nvPr/>
        </p:nvSpPr>
        <p:spPr>
          <a:xfrm>
            <a:off x="793790" y="605968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1523" y="1507588"/>
            <a:ext cx="4148877" cy="297821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018" y="1606410"/>
            <a:ext cx="3601329" cy="287939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8910" y="4752947"/>
            <a:ext cx="4638821" cy="312967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452" y="4752948"/>
            <a:ext cx="4346917" cy="310463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226" y="4752947"/>
            <a:ext cx="4970346" cy="3104639"/>
          </a:xfrm>
          <a:prstGeom prst="rect">
            <a:avLst/>
          </a:prstGeom>
        </p:spPr>
      </p:pic>
      <p:sp>
        <p:nvSpPr>
          <p:cNvPr id="14" name="TextBox 13"/>
          <p:cNvSpPr txBox="1"/>
          <p:nvPr/>
        </p:nvSpPr>
        <p:spPr>
          <a:xfrm>
            <a:off x="136226" y="1438409"/>
            <a:ext cx="6189785" cy="3139321"/>
          </a:xfrm>
          <a:prstGeom prst="rect">
            <a:avLst/>
          </a:prstGeom>
          <a:noFill/>
        </p:spPr>
        <p:txBody>
          <a:bodyPr wrap="square" rtlCol="0">
            <a:spAutoFit/>
          </a:bodyPr>
          <a:lstStyle/>
          <a:p>
            <a:r>
              <a:rPr lang="en-US" dirty="0">
                <a:solidFill>
                  <a:schemeClr val="bg1"/>
                </a:solidFill>
              </a:rPr>
              <a:t>This project uses a Long Short-Term Memory (LSTM) model to predict future cyberattack trends from October 2022 to December 2023. The model, trained on data from Cleanedd.Attack.csv (including the United States, China, and Afghanistan), analyzes attack percentages per country using lstm.py. It outputs predictions in </a:t>
            </a:r>
            <a:r>
              <a:rPr lang="en-US" dirty="0" err="1">
                <a:solidFill>
                  <a:schemeClr val="bg1"/>
                </a:solidFill>
              </a:rPr>
              <a:t>future_predictions.json</a:t>
            </a:r>
            <a:r>
              <a:rPr lang="en-US" dirty="0">
                <a:solidFill>
                  <a:schemeClr val="bg1"/>
                </a:solidFill>
              </a:rPr>
              <a:t>, forecasting attack percentage changes over 6 months. Key findings include high attack volumes in the United States and China, emerging risks in Africa, and unexpectedly high attacks in Afghanistan, possibly due to targeted campaigns. These insights help prioritize cybersecurity resources.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1000"/>
                                        <p:tgtEl>
                                          <p:spTgt spid="14">
                                            <p:txEl>
                                              <p:pRg st="0" end="0"/>
                                            </p:txEl>
                                          </p:spTgt>
                                        </p:tgtEl>
                                      </p:cBhvr>
                                    </p:animEffect>
                                    <p:anim calcmode="lin" valueType="num">
                                      <p:cBhvr>
                                        <p:cTn id="1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6788" y="378780"/>
            <a:ext cx="2017990" cy="787917"/>
          </a:xfrm>
          <a:prstGeom prst="rect">
            <a:avLst/>
          </a:prstGeom>
          <a:noFill/>
          <a:ln/>
        </p:spPr>
        <p:txBody>
          <a:bodyPr wrap="square" lIns="0" tIns="0" rIns="0" bIns="0" rtlCol="0" anchor="t"/>
          <a:lstStyle/>
          <a:p>
            <a:pPr marL="0" indent="0" algn="l">
              <a:lnSpc>
                <a:spcPts val="5550"/>
              </a:lnSpc>
              <a:buNone/>
            </a:pPr>
            <a:r>
              <a:rPr lang="en-US" sz="4800" b="1" dirty="0">
                <a:solidFill>
                  <a:srgbClr val="CCCCFF"/>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xmlns="" val="tx"/>
                    </a:ext>
                  </a:extLst>
                </a:hlinkClick>
              </a:rPr>
              <a:t>Report</a:t>
            </a:r>
            <a:endParaRPr lang="en-US" sz="4800" dirty="0">
              <a:solidFill>
                <a:srgbClr val="CCCCFF"/>
              </a:solidFill>
            </a:endParaRPr>
          </a:p>
        </p:txBody>
      </p:sp>
      <p:sp>
        <p:nvSpPr>
          <p:cNvPr id="3" name="Text 1"/>
          <p:cNvSpPr/>
          <p:nvPr/>
        </p:nvSpPr>
        <p:spPr>
          <a:xfrm>
            <a:off x="793790" y="398716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4605218"/>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522327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584132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93790" y="645937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Picture 8" descr="A computer screen shot of text&#10;&#10;AI-generated content may be incorrect.">
            <a:extLst>
              <a:ext uri="{FF2B5EF4-FFF2-40B4-BE49-F238E27FC236}">
                <a16:creationId xmlns:a16="http://schemas.microsoft.com/office/drawing/2014/main" xmlns="" id="{15B7EC21-F135-CF22-AF8C-D4ED780091FC}"/>
              </a:ext>
            </a:extLst>
          </p:cNvPr>
          <p:cNvPicPr>
            <a:picLocks noChangeAspect="1"/>
          </p:cNvPicPr>
          <p:nvPr/>
        </p:nvPicPr>
        <p:blipFill>
          <a:blip r:embed="rId4"/>
          <a:stretch>
            <a:fillRect/>
          </a:stretch>
        </p:blipFill>
        <p:spPr>
          <a:xfrm>
            <a:off x="10602933" y="1264874"/>
            <a:ext cx="3583911" cy="2604598"/>
          </a:xfrm>
          <a:prstGeom prst="rect">
            <a:avLst/>
          </a:prstGeom>
        </p:spPr>
      </p:pic>
      <p:pic>
        <p:nvPicPr>
          <p:cNvPr id="11" name="Picture 10" descr="A computer screen with many colorful text&#10;&#10;AI-generated content may be incorrect.">
            <a:extLst>
              <a:ext uri="{FF2B5EF4-FFF2-40B4-BE49-F238E27FC236}">
                <a16:creationId xmlns:a16="http://schemas.microsoft.com/office/drawing/2014/main" xmlns="" id="{BD6708AB-FFF0-186A-B419-2CEA282DE6A5}"/>
              </a:ext>
            </a:extLst>
          </p:cNvPr>
          <p:cNvPicPr>
            <a:picLocks noChangeAspect="1"/>
          </p:cNvPicPr>
          <p:nvPr/>
        </p:nvPicPr>
        <p:blipFill>
          <a:blip r:embed="rId5"/>
          <a:srcRect l="1605" t="-1884" r="21936" b="1884"/>
          <a:stretch/>
        </p:blipFill>
        <p:spPr>
          <a:xfrm>
            <a:off x="5920741" y="1264873"/>
            <a:ext cx="4549140" cy="2604599"/>
          </a:xfrm>
          <a:prstGeom prst="rect">
            <a:avLst/>
          </a:prstGeom>
        </p:spPr>
      </p:pic>
      <p:pic>
        <p:nvPicPr>
          <p:cNvPr id="15" name="Picture 14" descr="A screen shot of a graph&#10;&#10;AI-generated content may be incorrect.">
            <a:extLst>
              <a:ext uri="{FF2B5EF4-FFF2-40B4-BE49-F238E27FC236}">
                <a16:creationId xmlns:a16="http://schemas.microsoft.com/office/drawing/2014/main" xmlns="" id="{84C1BA40-28B7-41E3-2911-9CC53CD18262}"/>
              </a:ext>
            </a:extLst>
          </p:cNvPr>
          <p:cNvPicPr>
            <a:picLocks noChangeAspect="1"/>
          </p:cNvPicPr>
          <p:nvPr/>
        </p:nvPicPr>
        <p:blipFill>
          <a:blip r:embed="rId6"/>
          <a:stretch>
            <a:fillRect/>
          </a:stretch>
        </p:blipFill>
        <p:spPr>
          <a:xfrm>
            <a:off x="4969822" y="4467761"/>
            <a:ext cx="4777740" cy="3479205"/>
          </a:xfrm>
          <a:prstGeom prst="rect">
            <a:avLst/>
          </a:prstGeom>
        </p:spPr>
      </p:pic>
      <p:pic>
        <p:nvPicPr>
          <p:cNvPr id="19" name="Picture 18" descr="A graph of a graph&#10;&#10;AI-generated content may be incorrect.">
            <a:extLst>
              <a:ext uri="{FF2B5EF4-FFF2-40B4-BE49-F238E27FC236}">
                <a16:creationId xmlns:a16="http://schemas.microsoft.com/office/drawing/2014/main" xmlns="" id="{F720C003-BF4E-3D6B-555C-315384F86C7A}"/>
              </a:ext>
            </a:extLst>
          </p:cNvPr>
          <p:cNvPicPr>
            <a:picLocks noChangeAspect="1"/>
          </p:cNvPicPr>
          <p:nvPr/>
        </p:nvPicPr>
        <p:blipFill>
          <a:blip r:embed="rId7"/>
          <a:stretch>
            <a:fillRect/>
          </a:stretch>
        </p:blipFill>
        <p:spPr>
          <a:xfrm>
            <a:off x="9834544" y="4449223"/>
            <a:ext cx="4549140" cy="3497743"/>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xmlns="" id="{1630BFF0-E614-E722-B7CB-02ACEDB6D539}"/>
              </a:ext>
            </a:extLst>
          </p:cNvPr>
          <p:cNvPicPr>
            <a:picLocks noChangeAspect="1"/>
          </p:cNvPicPr>
          <p:nvPr/>
        </p:nvPicPr>
        <p:blipFill>
          <a:blip r:embed="rId8"/>
          <a:stretch>
            <a:fillRect/>
          </a:stretch>
        </p:blipFill>
        <p:spPr>
          <a:xfrm>
            <a:off x="246716" y="4467761"/>
            <a:ext cx="4636124" cy="3479205"/>
          </a:xfrm>
          <a:prstGeom prst="rect">
            <a:avLst/>
          </a:prstGeom>
        </p:spPr>
      </p:pic>
      <p:sp>
        <p:nvSpPr>
          <p:cNvPr id="22" name="Text 0">
            <a:extLst>
              <a:ext uri="{FF2B5EF4-FFF2-40B4-BE49-F238E27FC236}">
                <a16:creationId xmlns:a16="http://schemas.microsoft.com/office/drawing/2014/main" xmlns="" id="{A95DE1C0-F3B1-3D10-BA46-7BF57E9AD348}"/>
              </a:ext>
            </a:extLst>
          </p:cNvPr>
          <p:cNvSpPr/>
          <p:nvPr/>
        </p:nvSpPr>
        <p:spPr>
          <a:xfrm>
            <a:off x="443556" y="3661306"/>
            <a:ext cx="3248343" cy="787917"/>
          </a:xfrm>
          <a:prstGeom prst="rect">
            <a:avLst/>
          </a:prstGeom>
          <a:noFill/>
          <a:ln/>
        </p:spPr>
        <p:txBody>
          <a:bodyPr wrap="square" lIns="0" tIns="0" rIns="0" bIns="0" rtlCol="0" anchor="t"/>
          <a:lstStyle/>
          <a:p>
            <a:pPr marL="0" indent="0" algn="l">
              <a:lnSpc>
                <a:spcPts val="5550"/>
              </a:lnSpc>
              <a:buNone/>
            </a:pPr>
            <a:endParaRPr lang="en-US" sz="3600" dirty="0">
              <a:solidFill>
                <a:srgbClr val="8C4C80"/>
              </a:solidFill>
            </a:endParaRPr>
          </a:p>
        </p:txBody>
      </p:sp>
      <p:sp>
        <p:nvSpPr>
          <p:cNvPr id="23" name="Text 0">
            <a:extLst>
              <a:ext uri="{FF2B5EF4-FFF2-40B4-BE49-F238E27FC236}">
                <a16:creationId xmlns:a16="http://schemas.microsoft.com/office/drawing/2014/main" xmlns="" id="{2A69CD48-CBC5-0770-FAE8-20A83D69EFD1}"/>
              </a:ext>
            </a:extLst>
          </p:cNvPr>
          <p:cNvSpPr/>
          <p:nvPr/>
        </p:nvSpPr>
        <p:spPr>
          <a:xfrm>
            <a:off x="9460886" y="454699"/>
            <a:ext cx="2017990" cy="787917"/>
          </a:xfrm>
          <a:prstGeom prst="rect">
            <a:avLst/>
          </a:prstGeom>
          <a:noFill/>
          <a:ln/>
        </p:spPr>
        <p:txBody>
          <a:bodyPr wrap="square" lIns="0" tIns="0" rIns="0" bIns="0" rtlCol="0" anchor="t"/>
          <a:lstStyle/>
          <a:p>
            <a:pPr marL="0" indent="0" algn="l">
              <a:lnSpc>
                <a:spcPts val="5550"/>
              </a:lnSpc>
              <a:buNone/>
            </a:pPr>
            <a:r>
              <a:rPr lang="en-US" sz="4000" dirty="0">
                <a:solidFill>
                  <a:srgbClr val="8C4C80"/>
                </a:solidFill>
              </a:rPr>
              <a:t>Code</a:t>
            </a:r>
          </a:p>
        </p:txBody>
      </p:sp>
      <p:sp>
        <p:nvSpPr>
          <p:cNvPr id="25" name="TextBox 24">
            <a:extLst>
              <a:ext uri="{FF2B5EF4-FFF2-40B4-BE49-F238E27FC236}">
                <a16:creationId xmlns:a16="http://schemas.microsoft.com/office/drawing/2014/main" xmlns="" id="{5AF83043-EED2-FAEA-17DE-E600DD3AE981}"/>
              </a:ext>
            </a:extLst>
          </p:cNvPr>
          <p:cNvSpPr txBox="1"/>
          <p:nvPr/>
        </p:nvSpPr>
        <p:spPr>
          <a:xfrm>
            <a:off x="443556" y="1416383"/>
            <a:ext cx="5477185" cy="2031325"/>
          </a:xfrm>
          <a:prstGeom prst="rect">
            <a:avLst/>
          </a:prstGeom>
          <a:noFill/>
        </p:spPr>
        <p:txBody>
          <a:bodyPr wrap="square">
            <a:spAutoFit/>
          </a:bodyPr>
          <a:lstStyle/>
          <a:p>
            <a:r>
              <a:rPr lang="en-US" b="1" dirty="0">
                <a:solidFill>
                  <a:schemeClr val="bg1">
                    <a:lumMod val="85000"/>
                  </a:schemeClr>
                </a:solidFill>
              </a:rPr>
              <a:t>The Global Cyberattack Analysis Report offers key insights into cyberattack frequency and distribution. It highlights countries with the highest threat level changes, includes data visualizations, and supports interactive regional analysis. The report also features six-month forecasts and detailed information on the top 10 affected countries.</a:t>
            </a:r>
          </a:p>
        </p:txBody>
      </p:sp>
      <p:sp>
        <p:nvSpPr>
          <p:cNvPr id="27" name="TextBox 26">
            <a:extLst>
              <a:ext uri="{FF2B5EF4-FFF2-40B4-BE49-F238E27FC236}">
                <a16:creationId xmlns:a16="http://schemas.microsoft.com/office/drawing/2014/main" xmlns="" id="{4A66EF60-65CD-E007-874C-ED0C4B6B73A0}"/>
              </a:ext>
            </a:extLst>
          </p:cNvPr>
          <p:cNvSpPr txBox="1"/>
          <p:nvPr/>
        </p:nvSpPr>
        <p:spPr>
          <a:xfrm>
            <a:off x="369868" y="3512429"/>
            <a:ext cx="7315200" cy="2880147"/>
          </a:xfrm>
          <a:prstGeom prst="rect">
            <a:avLst/>
          </a:prstGeom>
          <a:noFill/>
        </p:spPr>
        <p:txBody>
          <a:bodyPr wrap="square">
            <a:spAutoFit/>
          </a:bodyPr>
          <a:lstStyle/>
          <a:p>
            <a:pPr>
              <a:lnSpc>
                <a:spcPts val="5550"/>
              </a:lnSpc>
            </a:pPr>
            <a:r>
              <a:rPr lang="en-US" sz="3200" b="1" kern="1200" dirty="0">
                <a:solidFill>
                  <a:srgbClr val="8C4C80"/>
                </a:solidFill>
                <a:effectLst/>
                <a:latin typeface="Barlow Bold"/>
                <a:ea typeface="Barlow Bold"/>
                <a:cs typeface="Barlow Bold"/>
              </a:rPr>
              <a:t>Final result</a:t>
            </a:r>
            <a:br>
              <a:rPr lang="en-US" sz="3200" b="1" kern="1200" dirty="0">
                <a:solidFill>
                  <a:srgbClr val="8C4C80"/>
                </a:solidFill>
                <a:effectLst/>
                <a:latin typeface="Barlow Bold"/>
                <a:ea typeface="Barlow Bold"/>
                <a:cs typeface="Barlow Bold"/>
              </a:rPr>
            </a:br>
            <a:r>
              <a:rPr lang="en-US" sz="3200" b="1" kern="1200" dirty="0">
                <a:solidFill>
                  <a:srgbClr val="8C4C80"/>
                </a:solidFill>
                <a:effectLst/>
                <a:latin typeface="Barlow Bold"/>
                <a:ea typeface="Barlow Bold"/>
                <a:cs typeface="Barlow Bold"/>
              </a:rPr>
              <a:t/>
            </a:r>
            <a:br>
              <a:rPr lang="en-US" sz="3200" b="1" kern="1200" dirty="0">
                <a:solidFill>
                  <a:srgbClr val="8C4C80"/>
                </a:solidFill>
                <a:effectLst/>
                <a:latin typeface="Barlow Bold"/>
                <a:ea typeface="Barlow Bold"/>
                <a:cs typeface="Barlow Bold"/>
              </a:rPr>
            </a:br>
            <a:endParaRPr lang="en-US" sz="3200" dirty="0">
              <a:solidFill>
                <a:srgbClr val="8C4C80"/>
              </a:solidFill>
              <a:effectLst/>
            </a:endParaRPr>
          </a:p>
          <a:p>
            <a:pPr marL="0" indent="0" algn="l">
              <a:lnSpc>
                <a:spcPts val="5550"/>
              </a:lnSpc>
              <a:buNone/>
            </a:pPr>
            <a:endParaRPr lang="en-US" sz="3200" dirty="0">
              <a:solidFill>
                <a:srgbClr val="8C4C8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par>
                                <p:cTn id="16" presetID="2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23" grpId="0" animBg="1"/>
      <p:bldP spid="25"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80000"/>
            </a:srgbClr>
          </a:solidFill>
          <a:ln/>
        </p:spPr>
        <p:txBody>
          <a:bodyPr/>
          <a:lstStyle/>
          <a:p>
            <a:endParaRPr lang="en-US"/>
          </a:p>
        </p:txBody>
      </p:sp>
      <p:sp>
        <p:nvSpPr>
          <p:cNvPr id="4" name="Text 1"/>
          <p:cNvSpPr/>
          <p:nvPr/>
        </p:nvSpPr>
        <p:spPr>
          <a:xfrm>
            <a:off x="793790" y="240661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793790" y="302466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3402449" y="3727728"/>
            <a:ext cx="7825502" cy="978218"/>
          </a:xfrm>
          <a:prstGeom prst="rect">
            <a:avLst/>
          </a:prstGeom>
          <a:noFill/>
          <a:ln/>
        </p:spPr>
        <p:txBody>
          <a:bodyPr wrap="none" lIns="0" tIns="0" rIns="0" bIns="0" rtlCol="0" anchor="t"/>
          <a:lstStyle/>
          <a:p>
            <a:pPr marL="0" indent="0" algn="ctr">
              <a:lnSpc>
                <a:spcPts val="7700"/>
              </a:lnSpc>
              <a:buNone/>
            </a:pPr>
            <a:r>
              <a:rPr lang="en-US" sz="6150" b="1" dirty="0">
                <a:solidFill>
                  <a:srgbClr val="C6BFEE"/>
                </a:solidFill>
                <a:latin typeface="Barlow Bold" pitchFamily="34" charset="0"/>
                <a:ea typeface="Barlow Bold" pitchFamily="34" charset="-122"/>
                <a:cs typeface="Barlow Bold" pitchFamily="34" charset="-120"/>
              </a:rPr>
              <a:t>Thank You </a:t>
            </a:r>
            <a:endParaRPr lang="en-US" sz="6150" dirty="0"/>
          </a:p>
        </p:txBody>
      </p:sp>
      <p:sp>
        <p:nvSpPr>
          <p:cNvPr id="7" name="Text 4"/>
          <p:cNvSpPr/>
          <p:nvPr/>
        </p:nvSpPr>
        <p:spPr>
          <a:xfrm>
            <a:off x="793790" y="5046107"/>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p:cNvSpPr/>
          <p:nvPr/>
        </p:nvSpPr>
        <p:spPr>
          <a:xfrm>
            <a:off x="793790" y="5664160"/>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80000"/>
            </a:srgbClr>
          </a:solidFill>
          <a:ln/>
        </p:spPr>
        <p:txBody>
          <a:bodyPr/>
          <a:lstStyle/>
          <a:p>
            <a:endParaRPr lang="en-US"/>
          </a:p>
        </p:txBody>
      </p:sp>
      <p:sp>
        <p:nvSpPr>
          <p:cNvPr id="4" name="Text 1"/>
          <p:cNvSpPr/>
          <p:nvPr/>
        </p:nvSpPr>
        <p:spPr>
          <a:xfrm>
            <a:off x="793790" y="1853922"/>
            <a:ext cx="7825502" cy="978218"/>
          </a:xfrm>
          <a:prstGeom prst="rect">
            <a:avLst/>
          </a:prstGeom>
          <a:noFill/>
          <a:ln/>
        </p:spPr>
        <p:txBody>
          <a:bodyPr wrap="none" lIns="0" tIns="0" rIns="0" bIns="0" rtlCol="0" anchor="t"/>
          <a:lstStyle/>
          <a:p>
            <a:pPr marL="0" indent="0" algn="l">
              <a:lnSpc>
                <a:spcPts val="7700"/>
              </a:lnSpc>
              <a:buNone/>
            </a:pPr>
            <a:r>
              <a:rPr lang="en-US" sz="6150" b="1" dirty="0">
                <a:solidFill>
                  <a:srgbClr val="C6BFEE"/>
                </a:solidFill>
                <a:latin typeface="Barlow Bold" pitchFamily="34" charset="0"/>
                <a:ea typeface="Barlow Bold" pitchFamily="34" charset="-122"/>
                <a:cs typeface="Barlow Bold" pitchFamily="34" charset="-120"/>
              </a:rPr>
              <a:t>Project Team:</a:t>
            </a:r>
            <a:endParaRPr lang="en-US" sz="6150" dirty="0"/>
          </a:p>
        </p:txBody>
      </p:sp>
      <p:sp>
        <p:nvSpPr>
          <p:cNvPr id="5" name="Text 2"/>
          <p:cNvSpPr/>
          <p:nvPr/>
        </p:nvSpPr>
        <p:spPr>
          <a:xfrm>
            <a:off x="793790" y="3165217"/>
            <a:ext cx="7662029" cy="354330"/>
          </a:xfrm>
          <a:prstGeom prst="rect">
            <a:avLst/>
          </a:prstGeom>
          <a:noFill/>
          <a:ln/>
        </p:spPr>
        <p:txBody>
          <a:bodyPr wrap="none" lIns="0" tIns="0" rIns="0" bIns="0" rtlCol="0" anchor="t"/>
          <a:lstStyle/>
          <a:p>
            <a:pPr marL="0" indent="0" algn="l">
              <a:lnSpc>
                <a:spcPts val="2750"/>
              </a:lnSpc>
              <a:buNone/>
            </a:pPr>
            <a:r>
              <a:rPr lang="en-US" sz="2200" b="1" dirty="0">
                <a:solidFill>
                  <a:srgbClr val="DAD8E9"/>
                </a:solidFill>
                <a:latin typeface="Barlow Bold" pitchFamily="34" charset="0"/>
                <a:ea typeface="Barlow Bold" pitchFamily="34" charset="-122"/>
                <a:cs typeface="Barlow Bold" pitchFamily="34" charset="-120"/>
              </a:rPr>
              <a:t>1- Nour Ahmed Thabet                            5-Karim Mohamed Kamal   </a:t>
            </a:r>
            <a:endParaRPr lang="en-US" sz="2200" dirty="0"/>
          </a:p>
        </p:txBody>
      </p:sp>
      <p:sp>
        <p:nvSpPr>
          <p:cNvPr id="6" name="Text 3"/>
          <p:cNvSpPr/>
          <p:nvPr/>
        </p:nvSpPr>
        <p:spPr>
          <a:xfrm>
            <a:off x="793790" y="3866793"/>
            <a:ext cx="7815977" cy="354330"/>
          </a:xfrm>
          <a:prstGeom prst="rect">
            <a:avLst/>
          </a:prstGeom>
          <a:noFill/>
          <a:ln/>
        </p:spPr>
        <p:txBody>
          <a:bodyPr wrap="none" lIns="0" tIns="0" rIns="0" bIns="0" rtlCol="0" anchor="t"/>
          <a:lstStyle/>
          <a:p>
            <a:pPr marL="0" indent="0" algn="l">
              <a:lnSpc>
                <a:spcPts val="2750"/>
              </a:lnSpc>
              <a:buNone/>
            </a:pPr>
            <a:r>
              <a:rPr lang="en-US" sz="2200" b="1" dirty="0">
                <a:solidFill>
                  <a:srgbClr val="DAD8E9"/>
                </a:solidFill>
                <a:latin typeface="Barlow Bold" pitchFamily="34" charset="0"/>
                <a:ea typeface="Barlow Bold" pitchFamily="34" charset="-122"/>
                <a:cs typeface="Barlow Bold" pitchFamily="34" charset="-120"/>
              </a:rPr>
              <a:t>2- Menna Atef Hassan                             6-Mariam Mohamed Rashad</a:t>
            </a:r>
            <a:endParaRPr lang="en-US" sz="2200" dirty="0"/>
          </a:p>
        </p:txBody>
      </p:sp>
      <p:sp>
        <p:nvSpPr>
          <p:cNvPr id="7" name="Text 4"/>
          <p:cNvSpPr/>
          <p:nvPr/>
        </p:nvSpPr>
        <p:spPr>
          <a:xfrm>
            <a:off x="793790" y="4561284"/>
            <a:ext cx="7431524" cy="354330"/>
          </a:xfrm>
          <a:prstGeom prst="rect">
            <a:avLst/>
          </a:prstGeom>
          <a:noFill/>
          <a:ln/>
        </p:spPr>
        <p:txBody>
          <a:bodyPr wrap="none" lIns="0" tIns="0" rIns="0" bIns="0" rtlCol="0" anchor="t"/>
          <a:lstStyle/>
          <a:p>
            <a:pPr marL="0" indent="0" algn="l">
              <a:lnSpc>
                <a:spcPts val="2750"/>
              </a:lnSpc>
              <a:buNone/>
            </a:pPr>
            <a:r>
              <a:rPr lang="en-US" sz="2200" b="1" dirty="0">
                <a:solidFill>
                  <a:schemeClr val="bg1">
                    <a:lumMod val="85000"/>
                  </a:schemeClr>
                </a:solidFill>
                <a:latin typeface="Barlow Bold" pitchFamily="34" charset="0"/>
                <a:ea typeface="Barlow Bold" pitchFamily="34" charset="-122"/>
                <a:cs typeface="Barlow Bold" pitchFamily="34" charset="-120"/>
              </a:rPr>
              <a:t>3-Akram Wael Mohamed                       7-</a:t>
            </a:r>
            <a:r>
              <a:rPr lang="en-US" sz="2200" b="1" i="1" dirty="0">
                <a:solidFill>
                  <a:schemeClr val="bg1">
                    <a:lumMod val="85000"/>
                  </a:schemeClr>
                </a:solidFill>
                <a:latin typeface="Barlow Bold" pitchFamily="34" charset="0"/>
                <a:ea typeface="Barlow Bold" pitchFamily="34" charset="-122"/>
                <a:cs typeface="Barlow Bold" pitchFamily="34" charset="-120"/>
              </a:rPr>
              <a:t>Yousef Reda Mohamed</a:t>
            </a:r>
            <a:endParaRPr lang="en-US" sz="2200" dirty="0">
              <a:solidFill>
                <a:schemeClr val="bg1">
                  <a:lumMod val="85000"/>
                </a:schemeClr>
              </a:solidFill>
            </a:endParaRPr>
          </a:p>
        </p:txBody>
      </p:sp>
      <p:sp>
        <p:nvSpPr>
          <p:cNvPr id="8" name="Text 5"/>
          <p:cNvSpPr/>
          <p:nvPr/>
        </p:nvSpPr>
        <p:spPr>
          <a:xfrm>
            <a:off x="793790" y="5255776"/>
            <a:ext cx="3412927" cy="354330"/>
          </a:xfrm>
          <a:prstGeom prst="rect">
            <a:avLst/>
          </a:prstGeom>
          <a:noFill/>
          <a:ln/>
        </p:spPr>
        <p:txBody>
          <a:bodyPr wrap="none" lIns="0" tIns="0" rIns="0" bIns="0" rtlCol="0" anchor="t"/>
          <a:lstStyle/>
          <a:p>
            <a:pPr marL="0" indent="0" algn="l">
              <a:lnSpc>
                <a:spcPts val="2750"/>
              </a:lnSpc>
              <a:buNone/>
            </a:pPr>
            <a:r>
              <a:rPr lang="en-US" sz="2200" b="1" dirty="0">
                <a:solidFill>
                  <a:srgbClr val="DAD8E9"/>
                </a:solidFill>
                <a:latin typeface="Barlow Bold" pitchFamily="34" charset="0"/>
                <a:ea typeface="Barlow Bold" pitchFamily="34" charset="-122"/>
                <a:cs typeface="Barlow Bold" pitchFamily="34" charset="-120"/>
              </a:rPr>
              <a:t>4- Maram Amgad Mohamed</a:t>
            </a:r>
            <a:endParaRPr lang="en-US" sz="2200" dirty="0"/>
          </a:p>
        </p:txBody>
      </p:sp>
      <p:sp>
        <p:nvSpPr>
          <p:cNvPr id="9" name="Text 6"/>
          <p:cNvSpPr/>
          <p:nvPr/>
        </p:nvSpPr>
        <p:spPr>
          <a:xfrm>
            <a:off x="793790" y="5950268"/>
            <a:ext cx="4957882" cy="425291"/>
          </a:xfrm>
          <a:prstGeom prst="rect">
            <a:avLst/>
          </a:prstGeom>
          <a:noFill/>
          <a:ln/>
        </p:spPr>
        <p:txBody>
          <a:bodyPr wrap="none" lIns="0" tIns="0" rIns="0" bIns="0" rtlCol="0" anchor="t"/>
          <a:lstStyle/>
          <a:p>
            <a:pPr marL="0" indent="0" algn="l">
              <a:lnSpc>
                <a:spcPts val="3300"/>
              </a:lnSpc>
              <a:buNone/>
            </a:pPr>
            <a:r>
              <a:rPr lang="en-US" sz="2650" b="1" dirty="0">
                <a:solidFill>
                  <a:srgbClr val="A95B95"/>
                </a:solidFill>
                <a:latin typeface="Barlow Bold" pitchFamily="34" charset="0"/>
                <a:ea typeface="Barlow Bold" pitchFamily="34" charset="-122"/>
                <a:cs typeface="Barlow Bold" pitchFamily="34" charset="-120"/>
              </a:rPr>
              <a:t>Supervised by</a:t>
            </a:r>
            <a:r>
              <a:rPr lang="en-US" sz="2650" b="1" dirty="0">
                <a:solidFill>
                  <a:srgbClr val="C6BFEE"/>
                </a:solidFill>
                <a:latin typeface="Barlow Bold" pitchFamily="34" charset="0"/>
                <a:ea typeface="Barlow Bold" pitchFamily="34" charset="-122"/>
                <a:cs typeface="Barlow Bold" pitchFamily="34" charset="-120"/>
              </a:rPr>
              <a:t>:</a:t>
            </a:r>
            <a:r>
              <a:rPr lang="en-US" sz="2650" b="1" dirty="0">
                <a:solidFill>
                  <a:srgbClr val="DAD8E9"/>
                </a:solidFill>
                <a:latin typeface="Barlow Bold" pitchFamily="34" charset="0"/>
                <a:ea typeface="Barlow Bold" pitchFamily="34" charset="-122"/>
                <a:cs typeface="Barlow Bold" pitchFamily="34" charset="-120"/>
              </a:rPr>
              <a:t>  Alaa Abdelmoaty</a:t>
            </a:r>
            <a:endParaRPr lang="en-US" sz="26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down)">
                                      <p:cBhvr>
                                        <p:cTn id="10" dur="500"/>
                                        <p:tgtEl>
                                          <p:spTgt spid="5">
                                            <p:bg/>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00"/>
                                        <p:tgtEl>
                                          <p:spTgt spid="5">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bg/>
                                          </p:spTgt>
                                        </p:tgtEl>
                                        <p:attrNameLst>
                                          <p:attrName>style.visibility</p:attrName>
                                        </p:attrNameLst>
                                      </p:cBhvr>
                                      <p:to>
                                        <p:strVal val="visible"/>
                                      </p:to>
                                    </p:set>
                                    <p:animEffect transition="in" filter="wipe(down)">
                                      <p:cBhvr>
                                        <p:cTn id="19" dur="500"/>
                                        <p:tgtEl>
                                          <p:spTgt spid="7">
                                            <p:bg/>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down)">
                                      <p:cBhvr>
                                        <p:cTn id="22" dur="500"/>
                                        <p:tgtEl>
                                          <p:spTgt spid="7">
                                            <p:txEl>
                                              <p:pRg st="0" end="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animBg="1"/>
      <p:bldP spid="6" grpId="0" animBg="1"/>
      <p:bldP spid="7" grpId="0" build="allAtOnce"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0687"/>
            <a:ext cx="7825502" cy="978218"/>
          </a:xfrm>
          <a:prstGeom prst="rect">
            <a:avLst/>
          </a:prstGeom>
          <a:noFill/>
          <a:ln/>
        </p:spPr>
        <p:txBody>
          <a:bodyPr wrap="none" lIns="0" tIns="0" rIns="0" bIns="0" rtlCol="0" anchor="t"/>
          <a:lstStyle/>
          <a:p>
            <a:pPr marL="0" indent="0" algn="l">
              <a:lnSpc>
                <a:spcPts val="7700"/>
              </a:lnSpc>
              <a:buNone/>
            </a:pPr>
            <a:r>
              <a:rPr lang="en-US" sz="6150" b="1" dirty="0">
                <a:solidFill>
                  <a:srgbClr val="C6BFEE"/>
                </a:solidFill>
                <a:latin typeface="Barlow Bold" pitchFamily="34" charset="0"/>
                <a:ea typeface="Barlow Bold" pitchFamily="34" charset="-122"/>
                <a:cs typeface="Barlow Bold" pitchFamily="34" charset="-120"/>
              </a:rPr>
              <a:t>Agenda:</a:t>
            </a:r>
            <a:endParaRPr lang="en-US" sz="6150" dirty="0"/>
          </a:p>
        </p:txBody>
      </p:sp>
      <p:pic>
        <p:nvPicPr>
          <p:cNvPr id="3" name="Image 0" descr="preencoded.png"/>
          <p:cNvPicPr>
            <a:picLocks noChangeAspect="1"/>
          </p:cNvPicPr>
          <p:nvPr/>
        </p:nvPicPr>
        <p:blipFill>
          <a:blip r:embed="rId3">
            <a:lum bright="70000" contrast="-70000"/>
          </a:blip>
          <a:stretch>
            <a:fillRect/>
          </a:stretch>
        </p:blipFill>
        <p:spPr>
          <a:xfrm>
            <a:off x="1504593" y="3264218"/>
            <a:ext cx="1423868" cy="1423868"/>
          </a:xfrm>
          <a:prstGeom prst="rect">
            <a:avLst/>
          </a:prstGeom>
        </p:spPr>
      </p:pic>
      <p:sp>
        <p:nvSpPr>
          <p:cNvPr id="4" name="Text 1"/>
          <p:cNvSpPr/>
          <p:nvPr/>
        </p:nvSpPr>
        <p:spPr>
          <a:xfrm>
            <a:off x="4200406" y="3213140"/>
            <a:ext cx="284559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5" name="Image 1" descr="preencoded.png"/>
          <p:cNvPicPr>
            <a:picLocks noChangeAspect="1"/>
          </p:cNvPicPr>
          <p:nvPr/>
        </p:nvPicPr>
        <p:blipFill>
          <a:blip r:embed="rId4">
            <a:lum bright="70000" contrast="-70000"/>
          </a:blip>
          <a:stretch>
            <a:fillRect/>
          </a:stretch>
        </p:blipFill>
        <p:spPr>
          <a:xfrm>
            <a:off x="4683932" y="3536083"/>
            <a:ext cx="1779937" cy="1423868"/>
          </a:xfrm>
          <a:prstGeom prst="rect">
            <a:avLst/>
          </a:prstGeom>
        </p:spPr>
      </p:pic>
      <p:pic>
        <p:nvPicPr>
          <p:cNvPr id="6" name="Image 2" descr="preencoded.png"/>
          <p:cNvPicPr>
            <a:picLocks noChangeAspect="1"/>
          </p:cNvPicPr>
          <p:nvPr/>
        </p:nvPicPr>
        <p:blipFill>
          <a:blip r:embed="rId5">
            <a:lum bright="70000" contrast="-70000"/>
          </a:blip>
          <a:stretch>
            <a:fillRect/>
          </a:stretch>
        </p:blipFill>
        <p:spPr>
          <a:xfrm>
            <a:off x="8305205" y="3394591"/>
            <a:ext cx="1449110" cy="1449110"/>
          </a:xfrm>
          <a:prstGeom prst="rect">
            <a:avLst/>
          </a:prstGeom>
        </p:spPr>
      </p:pic>
      <p:pic>
        <p:nvPicPr>
          <p:cNvPr id="7" name="Image 3" descr="preencoded.png"/>
          <p:cNvPicPr>
            <a:picLocks noChangeAspect="1"/>
          </p:cNvPicPr>
          <p:nvPr/>
        </p:nvPicPr>
        <p:blipFill>
          <a:blip r:embed="rId6">
            <a:lum bright="70000" contrast="-70000"/>
          </a:blip>
          <a:stretch>
            <a:fillRect/>
          </a:stretch>
        </p:blipFill>
        <p:spPr>
          <a:xfrm>
            <a:off x="11718131" y="3407212"/>
            <a:ext cx="1436489" cy="1436489"/>
          </a:xfrm>
          <a:prstGeom prst="rect">
            <a:avLst/>
          </a:prstGeom>
        </p:spPr>
      </p:pic>
      <p:sp>
        <p:nvSpPr>
          <p:cNvPr id="8" name="Text 2"/>
          <p:cNvSpPr/>
          <p:nvPr/>
        </p:nvSpPr>
        <p:spPr>
          <a:xfrm>
            <a:off x="793790" y="5427702"/>
            <a:ext cx="2845594" cy="907018"/>
          </a:xfrm>
          <a:prstGeom prst="rect">
            <a:avLst/>
          </a:prstGeom>
          <a:noFill/>
          <a:ln/>
        </p:spPr>
        <p:txBody>
          <a:bodyPr wrap="square" lIns="0" tIns="0" rIns="0" bIns="0" rtlCol="0" anchor="t"/>
          <a:lstStyle/>
          <a:p>
            <a:pPr marL="0" indent="0" algn="ctr">
              <a:lnSpc>
                <a:spcPts val="3550"/>
              </a:lnSpc>
              <a:buNone/>
            </a:pPr>
            <a:r>
              <a:rPr lang="en-US" sz="2200" b="1" dirty="0">
                <a:solidFill>
                  <a:srgbClr val="FFFFFF"/>
                </a:solidFill>
                <a:latin typeface="Montserrat" pitchFamily="34" charset="0"/>
                <a:ea typeface="Montserrat" pitchFamily="34" charset="-122"/>
                <a:cs typeface="Montserrat" pitchFamily="34" charset="-120"/>
              </a:rPr>
              <a:t>   Data collection               and overview</a:t>
            </a:r>
            <a:endParaRPr lang="en-US" sz="2200" dirty="0"/>
          </a:p>
        </p:txBody>
      </p:sp>
      <p:sp>
        <p:nvSpPr>
          <p:cNvPr id="9" name="Text 3"/>
          <p:cNvSpPr/>
          <p:nvPr/>
        </p:nvSpPr>
        <p:spPr>
          <a:xfrm>
            <a:off x="4200406" y="5427702"/>
            <a:ext cx="2845594" cy="453509"/>
          </a:xfrm>
          <a:prstGeom prst="rect">
            <a:avLst/>
          </a:prstGeom>
          <a:noFill/>
          <a:ln/>
        </p:spPr>
        <p:txBody>
          <a:bodyPr wrap="none" lIns="0" tIns="0" rIns="0" bIns="0" rtlCol="0" anchor="t"/>
          <a:lstStyle/>
          <a:p>
            <a:pPr marL="0" indent="0" algn="l">
              <a:lnSpc>
                <a:spcPts val="3550"/>
              </a:lnSpc>
              <a:buNone/>
            </a:pPr>
            <a:r>
              <a:rPr lang="en-US" sz="2200" b="1" dirty="0">
                <a:solidFill>
                  <a:srgbClr val="FFFFFF"/>
                </a:solidFill>
                <a:latin typeface="Montserrat" pitchFamily="34" charset="0"/>
                <a:ea typeface="Montserrat" pitchFamily="34" charset="-122"/>
                <a:cs typeface="Montserrat" pitchFamily="34" charset="-120"/>
              </a:rPr>
              <a:t>    Data Cleaning</a:t>
            </a:r>
            <a:endParaRPr lang="en-US" sz="2200" dirty="0"/>
          </a:p>
        </p:txBody>
      </p:sp>
      <p:sp>
        <p:nvSpPr>
          <p:cNvPr id="10" name="Text 4"/>
          <p:cNvSpPr/>
          <p:nvPr/>
        </p:nvSpPr>
        <p:spPr>
          <a:xfrm>
            <a:off x="7607022" y="5427702"/>
            <a:ext cx="2845594" cy="453509"/>
          </a:xfrm>
          <a:prstGeom prst="rect">
            <a:avLst/>
          </a:prstGeom>
          <a:noFill/>
          <a:ln/>
        </p:spPr>
        <p:txBody>
          <a:bodyPr wrap="none" lIns="0" tIns="0" rIns="0" bIns="0" rtlCol="0" anchor="t"/>
          <a:lstStyle/>
          <a:p>
            <a:pPr marL="0" indent="0" algn="l">
              <a:lnSpc>
                <a:spcPts val="3550"/>
              </a:lnSpc>
              <a:buNone/>
            </a:pPr>
            <a:r>
              <a:rPr lang="en-US" sz="2200" b="1" dirty="0">
                <a:solidFill>
                  <a:srgbClr val="FFFFFF"/>
                </a:solidFill>
                <a:latin typeface="Montserrat" pitchFamily="34" charset="0"/>
                <a:ea typeface="Montserrat" pitchFamily="34" charset="-122"/>
                <a:cs typeface="Montserrat" pitchFamily="34" charset="-120"/>
              </a:rPr>
              <a:t> Data visualization </a:t>
            </a:r>
            <a:endParaRPr lang="en-US" sz="2200" dirty="0"/>
          </a:p>
        </p:txBody>
      </p:sp>
      <p:sp>
        <p:nvSpPr>
          <p:cNvPr id="11" name="Text 5"/>
          <p:cNvSpPr/>
          <p:nvPr/>
        </p:nvSpPr>
        <p:spPr>
          <a:xfrm>
            <a:off x="11013638" y="5427702"/>
            <a:ext cx="2845594" cy="453509"/>
          </a:xfrm>
          <a:prstGeom prst="rect">
            <a:avLst/>
          </a:prstGeom>
          <a:noFill/>
          <a:ln/>
        </p:spPr>
        <p:txBody>
          <a:bodyPr wrap="none" lIns="0" tIns="0" rIns="0" bIns="0" rtlCol="0" anchor="t"/>
          <a:lstStyle/>
          <a:p>
            <a:pPr marL="0" indent="0" algn="l">
              <a:lnSpc>
                <a:spcPts val="3550"/>
              </a:lnSpc>
              <a:buNone/>
            </a:pPr>
            <a:r>
              <a:rPr lang="en-US" sz="2200" b="1" dirty="0">
                <a:solidFill>
                  <a:srgbClr val="FFFFFF"/>
                </a:solidFill>
                <a:latin typeface="Montserrat" pitchFamily="34" charset="0"/>
                <a:ea typeface="Montserrat" pitchFamily="34" charset="-122"/>
                <a:cs typeface="Montserrat" pitchFamily="34" charset="-120"/>
              </a:rPr>
              <a:t>    Data Modeling</a:t>
            </a:r>
            <a:endParaRPr lang="en-US" sz="2200" dirty="0"/>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0912" y="495657"/>
            <a:ext cx="6298525" cy="563285"/>
          </a:xfrm>
          <a:prstGeom prst="rect">
            <a:avLst/>
          </a:prstGeom>
          <a:noFill/>
          <a:ln/>
        </p:spPr>
        <p:txBody>
          <a:bodyPr wrap="none" lIns="0" tIns="0" rIns="0" bIns="0" rtlCol="0" anchor="t"/>
          <a:lstStyle/>
          <a:p>
            <a:pPr marL="0" indent="0" algn="l">
              <a:lnSpc>
                <a:spcPts val="4400"/>
              </a:lnSpc>
              <a:buNone/>
            </a:pPr>
            <a:r>
              <a:rPr lang="en-US" sz="3500" b="1" dirty="0">
                <a:solidFill>
                  <a:srgbClr val="C6BFEE"/>
                </a:solidFill>
                <a:latin typeface="Barlow Bold" pitchFamily="34" charset="0"/>
                <a:ea typeface="Barlow Bold" pitchFamily="34" charset="-122"/>
                <a:cs typeface="Barlow Bold" pitchFamily="34" charset="-120"/>
              </a:rPr>
              <a:t>Cyber-Attack Dataset Overview</a:t>
            </a:r>
            <a:endParaRPr lang="en-US" sz="3500" dirty="0"/>
          </a:p>
        </p:txBody>
      </p:sp>
      <p:sp>
        <p:nvSpPr>
          <p:cNvPr id="3" name="Text 1"/>
          <p:cNvSpPr/>
          <p:nvPr/>
        </p:nvSpPr>
        <p:spPr>
          <a:xfrm>
            <a:off x="630912" y="1329333"/>
            <a:ext cx="13368576" cy="576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ontserrat" pitchFamily="34" charset="0"/>
                <a:ea typeface="Montserrat" pitchFamily="34" charset="-122"/>
                <a:cs typeface="Montserrat" pitchFamily="34" charset="-120"/>
              </a:rPr>
              <a:t>This dataset provides a comprehensive record of cyber-attacks across </a:t>
            </a:r>
            <a:r>
              <a:rPr lang="en-US" sz="1400" b="1" dirty="0">
                <a:solidFill>
                  <a:srgbClr val="DAD8E9"/>
                </a:solidFill>
                <a:latin typeface="Montserrat" pitchFamily="34" charset="0"/>
                <a:ea typeface="Montserrat" pitchFamily="34" charset="-122"/>
                <a:cs typeface="Montserrat" pitchFamily="34" charset="-120"/>
              </a:rPr>
              <a:t>225 countries</a:t>
            </a:r>
            <a:r>
              <a:rPr lang="en-US" sz="1400" dirty="0">
                <a:solidFill>
                  <a:srgbClr val="DAD8E9"/>
                </a:solidFill>
                <a:latin typeface="Montserrat" pitchFamily="34" charset="0"/>
                <a:ea typeface="Montserrat" pitchFamily="34" charset="-122"/>
                <a:cs typeface="Montserrat" pitchFamily="34" charset="-120"/>
              </a:rPr>
              <a:t> over a </a:t>
            </a:r>
            <a:r>
              <a:rPr lang="en-US" sz="1400" b="1" dirty="0">
                <a:solidFill>
                  <a:srgbClr val="DAD8E9"/>
                </a:solidFill>
                <a:latin typeface="Montserrat" pitchFamily="34" charset="0"/>
                <a:ea typeface="Montserrat" pitchFamily="34" charset="-122"/>
                <a:cs typeface="Montserrat" pitchFamily="34" charset="-120"/>
              </a:rPr>
              <a:t>14-month period</a:t>
            </a:r>
            <a:r>
              <a:rPr lang="en-US" sz="1400" dirty="0">
                <a:solidFill>
                  <a:srgbClr val="DAD8E9"/>
                </a:solidFill>
                <a:latin typeface="Montserrat" pitchFamily="34" charset="0"/>
                <a:ea typeface="Montserrat" pitchFamily="34" charset="-122"/>
                <a:cs typeface="Montserrat" pitchFamily="34" charset="-120"/>
              </a:rPr>
              <a:t>, from </a:t>
            </a:r>
            <a:r>
              <a:rPr lang="en-US" sz="1400" b="1" dirty="0">
                <a:solidFill>
                  <a:srgbClr val="DAD8E9"/>
                </a:solidFill>
                <a:latin typeface="Montserrat" pitchFamily="34" charset="0"/>
                <a:ea typeface="Montserrat" pitchFamily="34" charset="-122"/>
                <a:cs typeface="Montserrat" pitchFamily="34" charset="-120"/>
              </a:rPr>
              <a:t>November 2022 to December 2023</a:t>
            </a:r>
            <a:r>
              <a:rPr lang="en-US" sz="1400" dirty="0">
                <a:solidFill>
                  <a:srgbClr val="DAD8E9"/>
                </a:solidFill>
                <a:latin typeface="Montserrat" pitchFamily="34" charset="0"/>
                <a:ea typeface="Montserrat" pitchFamily="34" charset="-122"/>
                <a:cs typeface="Montserrat" pitchFamily="34" charset="-120"/>
              </a:rPr>
              <a:t>, with a total of </a:t>
            </a:r>
            <a:r>
              <a:rPr lang="en-US" sz="1400" b="1" dirty="0">
                <a:solidFill>
                  <a:srgbClr val="DAD8E9"/>
                </a:solidFill>
                <a:latin typeface="Montserrat" pitchFamily="34" charset="0"/>
                <a:ea typeface="Montserrat" pitchFamily="34" charset="-122"/>
                <a:cs typeface="Montserrat" pitchFamily="34" charset="-120"/>
              </a:rPr>
              <a:t>77,623 records</a:t>
            </a:r>
            <a:r>
              <a:rPr lang="en-US" sz="1400" dirty="0">
                <a:solidFill>
                  <a:srgbClr val="DAD8E9"/>
                </a:solidFill>
                <a:latin typeface="Montserrat" pitchFamily="34" charset="0"/>
                <a:ea typeface="Montserrat" pitchFamily="34" charset="-122"/>
                <a:cs typeface="Montserrat" pitchFamily="34" charset="-120"/>
              </a:rPr>
              <a:t>.</a:t>
            </a:r>
            <a:endParaRPr lang="en-US" sz="1400" dirty="0"/>
          </a:p>
        </p:txBody>
      </p:sp>
      <p:sp>
        <p:nvSpPr>
          <p:cNvPr id="4" name="Text 2"/>
          <p:cNvSpPr/>
          <p:nvPr/>
        </p:nvSpPr>
        <p:spPr>
          <a:xfrm>
            <a:off x="630912" y="2108835"/>
            <a:ext cx="13368576" cy="576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ontserrat" pitchFamily="34" charset="0"/>
                <a:ea typeface="Montserrat" pitchFamily="34" charset="-122"/>
                <a:cs typeface="Montserrat" pitchFamily="34" charset="-120"/>
              </a:rPr>
              <a:t>The data captures the </a:t>
            </a:r>
            <a:r>
              <a:rPr lang="en-US" sz="1400" b="1" u="sng" dirty="0">
                <a:solidFill>
                  <a:srgbClr val="DAD8E9"/>
                </a:solidFill>
                <a:latin typeface="Montserrat" pitchFamily="34" charset="0"/>
                <a:ea typeface="Montserrat" pitchFamily="34" charset="-122"/>
                <a:cs typeface="Montserrat" pitchFamily="34" charset="-120"/>
              </a:rPr>
              <a:t>percentage</a:t>
            </a:r>
            <a:r>
              <a:rPr lang="en-US" sz="1400" dirty="0">
                <a:solidFill>
                  <a:srgbClr val="DAD8E9"/>
                </a:solidFill>
                <a:latin typeface="Montserrat" pitchFamily="34" charset="0"/>
                <a:ea typeface="Montserrat" pitchFamily="34" charset="-122"/>
                <a:cs typeface="Montserrat" pitchFamily="34" charset="-120"/>
              </a:rPr>
              <a:t> share of each country and their </a:t>
            </a:r>
            <a:r>
              <a:rPr lang="en-US" sz="1400" b="1" u="sng" dirty="0">
                <a:solidFill>
                  <a:srgbClr val="DAD8E9"/>
                </a:solidFill>
                <a:latin typeface="Montserrat" pitchFamily="34" charset="0"/>
                <a:ea typeface="Montserrat" pitchFamily="34" charset="-122"/>
                <a:cs typeface="Montserrat" pitchFamily="34" charset="-120"/>
              </a:rPr>
              <a:t>rank</a:t>
            </a:r>
            <a:r>
              <a:rPr lang="en-US" sz="1400" u="sng" dirty="0">
                <a:solidFill>
                  <a:srgbClr val="DAD8E9"/>
                </a:solidFill>
                <a:latin typeface="Montserrat" pitchFamily="34" charset="0"/>
                <a:ea typeface="Montserrat" pitchFamily="34" charset="-122"/>
                <a:cs typeface="Montserrat" pitchFamily="34" charset="-120"/>
              </a:rPr>
              <a:t> </a:t>
            </a:r>
            <a:r>
              <a:rPr lang="en-US" sz="1400" dirty="0">
                <a:solidFill>
                  <a:srgbClr val="DAD8E9"/>
                </a:solidFill>
                <a:latin typeface="Montserrat" pitchFamily="34" charset="0"/>
                <a:ea typeface="Montserrat" pitchFamily="34" charset="-122"/>
                <a:cs typeface="Montserrat" pitchFamily="34" charset="-120"/>
              </a:rPr>
              <a:t>affected by cyber-attacks and includes </a:t>
            </a:r>
            <a:r>
              <a:rPr lang="en-US" sz="1400" b="1" dirty="0">
                <a:solidFill>
                  <a:srgbClr val="DAD8E9"/>
                </a:solidFill>
                <a:latin typeface="Montserrat" pitchFamily="34" charset="0"/>
                <a:ea typeface="Montserrat" pitchFamily="34" charset="-122"/>
                <a:cs typeface="Montserrat" pitchFamily="34" charset="-120"/>
              </a:rPr>
              <a:t>eight major attack types</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Spam</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Ransomware</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Local Infection</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Exploit</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Malicious Mail</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Network Attack</a:t>
            </a:r>
            <a:r>
              <a:rPr lang="en-US" sz="1400" dirty="0">
                <a:solidFill>
                  <a:srgbClr val="DAD8E9"/>
                </a:solidFill>
                <a:latin typeface="Montserrat" pitchFamily="34" charset="0"/>
                <a:ea typeface="Montserrat" pitchFamily="34" charset="-122"/>
                <a:cs typeface="Montserrat" pitchFamily="34" charset="-120"/>
              </a:rPr>
              <a:t>, </a:t>
            </a:r>
            <a:r>
              <a:rPr lang="en-US" sz="1400" b="1" dirty="0">
                <a:solidFill>
                  <a:srgbClr val="DAD8E9"/>
                </a:solidFill>
                <a:latin typeface="Montserrat" pitchFamily="34" charset="0"/>
                <a:ea typeface="Montserrat" pitchFamily="34" charset="-122"/>
                <a:cs typeface="Montserrat" pitchFamily="34" charset="-120"/>
              </a:rPr>
              <a:t>On-Demand Scan</a:t>
            </a:r>
            <a:r>
              <a:rPr lang="en-US" sz="1400" dirty="0">
                <a:solidFill>
                  <a:srgbClr val="DAD8E9"/>
                </a:solidFill>
                <a:latin typeface="Montserrat" pitchFamily="34" charset="0"/>
                <a:ea typeface="Montserrat" pitchFamily="34" charset="-122"/>
                <a:cs typeface="Montserrat" pitchFamily="34" charset="-120"/>
              </a:rPr>
              <a:t>, and </a:t>
            </a:r>
            <a:r>
              <a:rPr lang="en-US" sz="1400" b="1" dirty="0">
                <a:solidFill>
                  <a:srgbClr val="DAD8E9"/>
                </a:solidFill>
                <a:latin typeface="Montserrat" pitchFamily="34" charset="0"/>
                <a:ea typeface="Montserrat" pitchFamily="34" charset="-122"/>
                <a:cs typeface="Montserrat" pitchFamily="34" charset="-120"/>
              </a:rPr>
              <a:t>Web Threat</a:t>
            </a:r>
            <a:r>
              <a:rPr lang="en-US" sz="1400" dirty="0">
                <a:solidFill>
                  <a:srgbClr val="DAD8E9"/>
                </a:solidFill>
                <a:latin typeface="Montserrat" pitchFamily="34" charset="0"/>
                <a:ea typeface="Montserrat" pitchFamily="34" charset="-122"/>
                <a:cs typeface="Montserrat" pitchFamily="34" charset="-120"/>
              </a:rPr>
              <a:t>.</a:t>
            </a:r>
            <a:endParaRPr lang="en-US" sz="1400" dirty="0"/>
          </a:p>
        </p:txBody>
      </p:sp>
      <p:sp>
        <p:nvSpPr>
          <p:cNvPr id="5" name="Text 3"/>
          <p:cNvSpPr/>
          <p:nvPr/>
        </p:nvSpPr>
        <p:spPr>
          <a:xfrm>
            <a:off x="630912" y="2888337"/>
            <a:ext cx="13368576" cy="576739"/>
          </a:xfrm>
          <a:prstGeom prst="rect">
            <a:avLst/>
          </a:prstGeom>
          <a:noFill/>
          <a:ln/>
        </p:spPr>
        <p:txBody>
          <a:bodyPr wrap="square" lIns="0" tIns="0" rIns="0" bIns="0" rtlCol="0" anchor="t"/>
          <a:lstStyle/>
          <a:p>
            <a:pPr marL="0" indent="0" algn="l">
              <a:lnSpc>
                <a:spcPts val="2250"/>
              </a:lnSpc>
              <a:buNone/>
            </a:pPr>
            <a:r>
              <a:rPr lang="en-US" sz="1400" dirty="0">
                <a:solidFill>
                  <a:srgbClr val="DAD8E9"/>
                </a:solidFill>
                <a:latin typeface="Montserrat" pitchFamily="34" charset="0"/>
                <a:ea typeface="Montserrat" pitchFamily="34" charset="-122"/>
                <a:cs typeface="Montserrat" pitchFamily="34" charset="-120"/>
              </a:rPr>
              <a:t>This dataset enables deep analysis of global threat distribution, temporal trends, and regional vulnerabilities, supporting cybersecurity awareness and strategic planning.</a:t>
            </a:r>
            <a:endParaRPr lang="en-US" sz="1400" dirty="0"/>
          </a:p>
        </p:txBody>
      </p:sp>
      <p:sp>
        <p:nvSpPr>
          <p:cNvPr id="6" name="Text 4"/>
          <p:cNvSpPr/>
          <p:nvPr/>
        </p:nvSpPr>
        <p:spPr>
          <a:xfrm>
            <a:off x="630912" y="3667839"/>
            <a:ext cx="13368576" cy="360521"/>
          </a:xfrm>
          <a:prstGeom prst="rect">
            <a:avLst/>
          </a:prstGeom>
          <a:noFill/>
          <a:ln/>
        </p:spPr>
        <p:txBody>
          <a:bodyPr wrap="none" lIns="0" tIns="0" rIns="0" bIns="0" rtlCol="0" anchor="t"/>
          <a:lstStyle/>
          <a:p>
            <a:pPr marL="0" indent="0" algn="l">
              <a:lnSpc>
                <a:spcPts val="2800"/>
              </a:lnSpc>
              <a:buNone/>
            </a:pPr>
            <a:r>
              <a:rPr lang="en-US" sz="1750" b="1" dirty="0">
                <a:solidFill>
                  <a:srgbClr val="DAD8E9"/>
                </a:solidFill>
                <a:latin typeface="Montserrat" pitchFamily="34" charset="0"/>
                <a:ea typeface="Montserrat" pitchFamily="34" charset="-122"/>
                <a:cs typeface="Montserrat" pitchFamily="34" charset="-120"/>
              </a:rPr>
              <a:t>Source:</a:t>
            </a:r>
            <a:r>
              <a:rPr lang="en-US" sz="1750" dirty="0">
                <a:solidFill>
                  <a:srgbClr val="DAD8E9"/>
                </a:solidFill>
                <a:latin typeface="Montserrat" pitchFamily="34" charset="0"/>
                <a:ea typeface="Montserrat" pitchFamily="34" charset="-122"/>
                <a:cs typeface="Montserrat" pitchFamily="34" charset="-120"/>
              </a:rPr>
              <a:t> MIT Cyber Security Research Initiative</a:t>
            </a:r>
            <a:endParaRPr lang="en-US" sz="1750" dirty="0"/>
          </a:p>
        </p:txBody>
      </p:sp>
      <p:pic>
        <p:nvPicPr>
          <p:cNvPr id="7" name="Image 0" descr="preencoded.png"/>
          <p:cNvPicPr>
            <a:picLocks noChangeAspect="1"/>
          </p:cNvPicPr>
          <p:nvPr/>
        </p:nvPicPr>
        <p:blipFill>
          <a:blip r:embed="rId3"/>
          <a:stretch>
            <a:fillRect/>
          </a:stretch>
        </p:blipFill>
        <p:spPr>
          <a:xfrm>
            <a:off x="630912" y="4231124"/>
            <a:ext cx="13368576" cy="35668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down)">
                                      <p:cBhvr>
                                        <p:cTn id="7" dur="500"/>
                                        <p:tgtEl>
                                          <p:spTgt spid="2">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down)">
                                      <p:cBhvr>
                                        <p:cTn id="10" dur="500"/>
                                        <p:tgtEl>
                                          <p:spTgt spid="2">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wipe(down)">
                                      <p:cBhvr>
                                        <p:cTn id="13" dur="500"/>
                                        <p:tgtEl>
                                          <p:spTgt spid="3">
                                            <p:bg/>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wipe(down)">
                                      <p:cBhvr>
                                        <p:cTn id="19" dur="500"/>
                                        <p:tgtEl>
                                          <p:spTgt spid="4">
                                            <p:bg/>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down)">
                                      <p:cBhvr>
                                        <p:cTn id="22" dur="500"/>
                                        <p:tgtEl>
                                          <p:spTgt spid="4">
                                            <p:txEl>
                                              <p:pRg st="0" end="0"/>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build="allAtOnce" animBg="1"/>
      <p:bldP spid="4" grpId="0" build="allAtOnce"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7206" y="398502"/>
            <a:ext cx="4927282" cy="452795"/>
          </a:xfrm>
          <a:prstGeom prst="rect">
            <a:avLst/>
          </a:prstGeom>
          <a:noFill/>
          <a:ln/>
        </p:spPr>
        <p:txBody>
          <a:bodyPr wrap="none" lIns="0" tIns="0" rIns="0" bIns="0" rtlCol="0" anchor="t"/>
          <a:lstStyle/>
          <a:p>
            <a:pPr marL="0" indent="0" algn="l">
              <a:lnSpc>
                <a:spcPts val="3550"/>
              </a:lnSpc>
              <a:buNone/>
            </a:pPr>
            <a:r>
              <a:rPr lang="en-US" sz="3600" b="1" dirty="0">
                <a:solidFill>
                  <a:srgbClr val="C6BFEE"/>
                </a:solidFill>
                <a:latin typeface="Barlow Bold" pitchFamily="34" charset="0"/>
                <a:ea typeface="Barlow Bold" pitchFamily="34" charset="-122"/>
                <a:cs typeface="Barlow Bold" pitchFamily="34" charset="-120"/>
              </a:rPr>
              <a:t>Data Cleaning &amp; Preprocessing</a:t>
            </a:r>
            <a:endParaRPr lang="en-US" sz="3600" dirty="0"/>
          </a:p>
        </p:txBody>
      </p:sp>
      <p:sp>
        <p:nvSpPr>
          <p:cNvPr id="3" name="Text 1"/>
          <p:cNvSpPr/>
          <p:nvPr/>
        </p:nvSpPr>
        <p:spPr>
          <a:xfrm>
            <a:off x="507206" y="1068586"/>
            <a:ext cx="2898577" cy="362307"/>
          </a:xfrm>
          <a:prstGeom prst="rect">
            <a:avLst/>
          </a:prstGeom>
          <a:noFill/>
          <a:ln/>
        </p:spPr>
        <p:txBody>
          <a:bodyPr wrap="none" lIns="0" tIns="0" rIns="0" bIns="0" rtlCol="0" anchor="t"/>
          <a:lstStyle/>
          <a:p>
            <a:pPr marL="0" indent="0" algn="l">
              <a:lnSpc>
                <a:spcPts val="2850"/>
              </a:lnSpc>
              <a:buNone/>
            </a:pPr>
            <a:r>
              <a:rPr lang="en-US" sz="3200" b="1" u="sng" dirty="0">
                <a:solidFill>
                  <a:srgbClr val="A95B95"/>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xmlns="" val="tx"/>
                    </a:ext>
                  </a:extLst>
                </a:hlinkClick>
              </a:rPr>
              <a:t>1- Using Python</a:t>
            </a:r>
            <a:endParaRPr lang="en-US" sz="3200" dirty="0"/>
          </a:p>
        </p:txBody>
      </p:sp>
      <p:sp>
        <p:nvSpPr>
          <p:cNvPr id="4" name="Text 2"/>
          <p:cNvSpPr/>
          <p:nvPr/>
        </p:nvSpPr>
        <p:spPr>
          <a:xfrm>
            <a:off x="507206" y="1626394"/>
            <a:ext cx="13615988" cy="231815"/>
          </a:xfrm>
          <a:prstGeom prst="rect">
            <a:avLst/>
          </a:prstGeom>
          <a:noFill/>
          <a:ln/>
        </p:spPr>
        <p:txBody>
          <a:bodyPr wrap="none" lIns="0" tIns="0" rIns="0" bIns="0" rtlCol="0" anchor="t"/>
          <a:lstStyle/>
          <a:p>
            <a:pPr marL="0" indent="0" algn="l">
              <a:lnSpc>
                <a:spcPts val="1800"/>
              </a:lnSpc>
              <a:buNone/>
            </a:pPr>
            <a:r>
              <a:rPr lang="en-US" b="1" dirty="0">
                <a:solidFill>
                  <a:srgbClr val="FFFFFF"/>
                </a:solidFill>
                <a:latin typeface="Montserrat" pitchFamily="34" charset="0"/>
                <a:ea typeface="Montserrat" pitchFamily="34" charset="-122"/>
                <a:cs typeface="Montserrat" pitchFamily="34" charset="-120"/>
              </a:rPr>
              <a:t>1-Standardized date/time formats  </a:t>
            </a:r>
            <a:r>
              <a:rPr lang="en-US" dirty="0">
                <a:solidFill>
                  <a:srgbClr val="DAD8E9"/>
                </a:solidFill>
                <a:latin typeface="Montserrat" pitchFamily="34" charset="0"/>
                <a:ea typeface="Montserrat" pitchFamily="34" charset="-122"/>
                <a:cs typeface="Montserrat" pitchFamily="34" charset="-120"/>
              </a:rPr>
              <a:t>                                             </a:t>
            </a:r>
            <a:r>
              <a:rPr lang="en-US" b="1" dirty="0">
                <a:solidFill>
                  <a:srgbClr val="FFFFFF"/>
                </a:solidFill>
                <a:latin typeface="Montserrat" pitchFamily="34" charset="0"/>
                <a:ea typeface="Montserrat" pitchFamily="34" charset="-122"/>
                <a:cs typeface="Montserrat" pitchFamily="34" charset="-120"/>
              </a:rPr>
              <a:t>2-Removed duplicate records</a:t>
            </a:r>
            <a:endParaRPr lang="en-US" dirty="0"/>
          </a:p>
        </p:txBody>
      </p:sp>
      <p:pic>
        <p:nvPicPr>
          <p:cNvPr id="5" name="Image 0" descr="preencoded.png"/>
          <p:cNvPicPr>
            <a:picLocks noChangeAspect="1"/>
          </p:cNvPicPr>
          <p:nvPr/>
        </p:nvPicPr>
        <p:blipFill>
          <a:blip r:embed="rId4"/>
          <a:stretch>
            <a:fillRect/>
          </a:stretch>
        </p:blipFill>
        <p:spPr>
          <a:xfrm>
            <a:off x="507205" y="1951153"/>
            <a:ext cx="4527463" cy="2113402"/>
          </a:xfrm>
          <a:prstGeom prst="rect">
            <a:avLst/>
          </a:prstGeom>
        </p:spPr>
      </p:pic>
      <p:sp>
        <p:nvSpPr>
          <p:cNvPr id="7" name="Text 3"/>
          <p:cNvSpPr/>
          <p:nvPr/>
        </p:nvSpPr>
        <p:spPr>
          <a:xfrm>
            <a:off x="5118842" y="3659964"/>
            <a:ext cx="9145667" cy="231815"/>
          </a:xfrm>
          <a:prstGeom prst="rect">
            <a:avLst/>
          </a:prstGeom>
          <a:noFill/>
          <a:ln/>
        </p:spPr>
        <p:txBody>
          <a:bodyPr wrap="none" lIns="0" tIns="0" rIns="0" bIns="0" rtlCol="0" anchor="t"/>
          <a:lstStyle/>
          <a:p>
            <a:pPr marL="0" indent="0" algn="l">
              <a:lnSpc>
                <a:spcPts val="1800"/>
              </a:lnSpc>
              <a:buNone/>
            </a:pPr>
            <a:endParaRPr lang="en-US" sz="1100" dirty="0"/>
          </a:p>
        </p:txBody>
      </p:sp>
      <p:sp>
        <p:nvSpPr>
          <p:cNvPr id="8" name="Text 4"/>
          <p:cNvSpPr/>
          <p:nvPr/>
        </p:nvSpPr>
        <p:spPr>
          <a:xfrm>
            <a:off x="507206" y="4165044"/>
            <a:ext cx="13615988" cy="231815"/>
          </a:xfrm>
          <a:prstGeom prst="rect">
            <a:avLst/>
          </a:prstGeom>
          <a:noFill/>
          <a:ln/>
        </p:spPr>
        <p:txBody>
          <a:bodyPr wrap="none" lIns="0" tIns="0" rIns="0" bIns="0" rtlCol="0" anchor="t"/>
          <a:lstStyle/>
          <a:p>
            <a:pPr marL="0" indent="0" algn="l">
              <a:lnSpc>
                <a:spcPts val="1800"/>
              </a:lnSpc>
              <a:buNone/>
            </a:pPr>
            <a:r>
              <a:rPr lang="en-US" b="1" dirty="0">
                <a:solidFill>
                  <a:srgbClr val="DAD8E9"/>
                </a:solidFill>
                <a:latin typeface="Montserrat" pitchFamily="34" charset="0"/>
                <a:ea typeface="Montserrat" pitchFamily="34" charset="-122"/>
                <a:cs typeface="Montserrat" pitchFamily="34" charset="-120"/>
              </a:rPr>
              <a:t>3-Handled missing or corrupted values</a:t>
            </a:r>
            <a:endParaRPr lang="en-US" dirty="0"/>
          </a:p>
        </p:txBody>
      </p:sp>
      <p:pic>
        <p:nvPicPr>
          <p:cNvPr id="9" name="Image 2" descr="preencoded.png"/>
          <p:cNvPicPr>
            <a:picLocks noChangeAspect="1"/>
          </p:cNvPicPr>
          <p:nvPr/>
        </p:nvPicPr>
        <p:blipFill>
          <a:blip r:embed="rId5"/>
          <a:stretch>
            <a:fillRect/>
          </a:stretch>
        </p:blipFill>
        <p:spPr>
          <a:xfrm>
            <a:off x="507206" y="4579961"/>
            <a:ext cx="4861203" cy="2894187"/>
          </a:xfrm>
          <a:prstGeom prst="rect">
            <a:avLst/>
          </a:prstGeom>
        </p:spPr>
      </p:pic>
      <p:sp>
        <p:nvSpPr>
          <p:cNvPr id="10" name="Text 5"/>
          <p:cNvSpPr/>
          <p:nvPr/>
        </p:nvSpPr>
        <p:spPr>
          <a:xfrm>
            <a:off x="507206" y="7637145"/>
            <a:ext cx="4861203" cy="231815"/>
          </a:xfrm>
          <a:prstGeom prst="rect">
            <a:avLst/>
          </a:prstGeom>
          <a:noFill/>
          <a:ln/>
        </p:spPr>
        <p:txBody>
          <a:bodyPr wrap="none" lIns="0" tIns="0" rIns="0" bIns="0" rtlCol="0" anchor="t"/>
          <a:lstStyle/>
          <a:p>
            <a:pPr marL="0" indent="0" algn="l">
              <a:lnSpc>
                <a:spcPts val="1800"/>
              </a:lnSpc>
              <a:buNone/>
            </a:pPr>
            <a:endParaRPr lang="en-US" sz="1100" dirty="0"/>
          </a:p>
        </p:txBody>
      </p:sp>
      <p:pic>
        <p:nvPicPr>
          <p:cNvPr id="11" name="Image 3" descr="preencoded.png"/>
          <p:cNvPicPr>
            <a:picLocks noChangeAspect="1"/>
          </p:cNvPicPr>
          <p:nvPr/>
        </p:nvPicPr>
        <p:blipFill>
          <a:blip r:embed="rId6"/>
          <a:stretch>
            <a:fillRect/>
          </a:stretch>
        </p:blipFill>
        <p:spPr>
          <a:xfrm>
            <a:off x="5595827" y="5329935"/>
            <a:ext cx="3452437" cy="1243244"/>
          </a:xfrm>
          <a:prstGeom prst="rect">
            <a:avLst/>
          </a:prstGeom>
        </p:spPr>
      </p:pic>
      <p:sp>
        <p:nvSpPr>
          <p:cNvPr id="12" name="Text 6"/>
          <p:cNvSpPr/>
          <p:nvPr/>
        </p:nvSpPr>
        <p:spPr>
          <a:xfrm>
            <a:off x="5729645" y="5347216"/>
            <a:ext cx="3184803" cy="231815"/>
          </a:xfrm>
          <a:prstGeom prst="rect">
            <a:avLst/>
          </a:prstGeom>
          <a:noFill/>
          <a:ln/>
        </p:spPr>
        <p:txBody>
          <a:bodyPr wrap="none" lIns="0" tIns="0" rIns="0" bIns="0" rtlCol="0" anchor="t"/>
          <a:lstStyle/>
          <a:p>
            <a:pPr marL="0" indent="0" algn="l">
              <a:lnSpc>
                <a:spcPts val="1800"/>
              </a:lnSpc>
              <a:buNone/>
            </a:pPr>
            <a:endParaRPr lang="en-US" sz="1100" dirty="0"/>
          </a:p>
        </p:txBody>
      </p:sp>
      <p:pic>
        <p:nvPicPr>
          <p:cNvPr id="13" name="Image 4" descr="preencoded.png"/>
          <p:cNvPicPr>
            <a:picLocks noChangeAspect="1"/>
          </p:cNvPicPr>
          <p:nvPr/>
        </p:nvPicPr>
        <p:blipFill>
          <a:blip r:embed="rId7"/>
          <a:stretch>
            <a:fillRect/>
          </a:stretch>
        </p:blipFill>
        <p:spPr>
          <a:xfrm>
            <a:off x="9436022" y="4579961"/>
            <a:ext cx="4687171" cy="2894187"/>
          </a:xfrm>
          <a:prstGeom prst="rect">
            <a:avLst/>
          </a:prstGeom>
        </p:spPr>
      </p:pic>
      <p:sp>
        <p:nvSpPr>
          <p:cNvPr id="14" name="Text 7"/>
          <p:cNvSpPr/>
          <p:nvPr/>
        </p:nvSpPr>
        <p:spPr>
          <a:xfrm>
            <a:off x="9275683" y="6915507"/>
            <a:ext cx="4862632" cy="231815"/>
          </a:xfrm>
          <a:prstGeom prst="rect">
            <a:avLst/>
          </a:prstGeom>
          <a:noFill/>
          <a:ln/>
        </p:spPr>
        <p:txBody>
          <a:bodyPr wrap="none" lIns="0" tIns="0" rIns="0" bIns="0" rtlCol="0" anchor="t"/>
          <a:lstStyle/>
          <a:p>
            <a:pPr marL="0" indent="0" algn="l">
              <a:lnSpc>
                <a:spcPts val="1800"/>
              </a:lnSpc>
              <a:buNone/>
            </a:pPr>
            <a:endParaRPr lang="en-US" sz="1100" dirty="0"/>
          </a:p>
        </p:txBody>
      </p:sp>
      <p:sp>
        <p:nvSpPr>
          <p:cNvPr id="15" name="Text 8"/>
          <p:cNvSpPr/>
          <p:nvPr/>
        </p:nvSpPr>
        <p:spPr>
          <a:xfrm>
            <a:off x="507206" y="8162330"/>
            <a:ext cx="13615988" cy="231815"/>
          </a:xfrm>
          <a:prstGeom prst="rect">
            <a:avLst/>
          </a:prstGeom>
          <a:noFill/>
          <a:ln/>
        </p:spPr>
        <p:txBody>
          <a:bodyPr wrap="none" lIns="0" tIns="0" rIns="0" bIns="0" rtlCol="0" anchor="t"/>
          <a:lstStyle/>
          <a:p>
            <a:pPr marL="0" indent="0" algn="l">
              <a:lnSpc>
                <a:spcPts val="1800"/>
              </a:lnSpc>
              <a:buNone/>
            </a:pPr>
            <a:endParaRPr lang="en-US" sz="1100" dirty="0"/>
          </a:p>
        </p:txBody>
      </p:sp>
      <p:pic>
        <p:nvPicPr>
          <p:cNvPr id="17" name="Picture 16" descr="A screenshot of a computer program&#10;&#10;AI-generated content may be incorrect.">
            <a:extLst>
              <a:ext uri="{FF2B5EF4-FFF2-40B4-BE49-F238E27FC236}">
                <a16:creationId xmlns:a16="http://schemas.microsoft.com/office/drawing/2014/main" xmlns="" id="{8212416F-2126-A34E-D03B-6B4B5EDF933F}"/>
              </a:ext>
            </a:extLst>
          </p:cNvPr>
          <p:cNvPicPr>
            <a:picLocks noChangeAspect="1"/>
          </p:cNvPicPr>
          <p:nvPr/>
        </p:nvPicPr>
        <p:blipFill>
          <a:blip r:embed="rId8"/>
          <a:stretch>
            <a:fillRect/>
          </a:stretch>
        </p:blipFill>
        <p:spPr>
          <a:xfrm>
            <a:off x="6689109" y="1914172"/>
            <a:ext cx="5173147" cy="21503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47"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8">
                                            <p:bg/>
                                          </p:spTgt>
                                        </p:tgtEl>
                                        <p:attrNameLst>
                                          <p:attrName>style.visibility</p:attrName>
                                        </p:attrNameLst>
                                      </p:cBhvr>
                                      <p:to>
                                        <p:strVal val="visible"/>
                                      </p:to>
                                    </p:set>
                                    <p:animEffect transition="in" filter="fade">
                                      <p:cBhvr>
                                        <p:cTn id="47" dur="500"/>
                                        <p:tgtEl>
                                          <p:spTgt spid="8">
                                            <p:bg/>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xEl>
                                              <p:pRg st="0" end="0"/>
                                            </p:txEl>
                                          </p:spTgt>
                                        </p:tgtEl>
                                        <p:attrNameLst>
                                          <p:attrName>style.visibility</p:attrName>
                                        </p:attrNameLst>
                                      </p:cBhvr>
                                      <p:to>
                                        <p:strVal val="visible"/>
                                      </p:to>
                                    </p:set>
                                    <p:animEffect transition="in" filter="fade">
                                      <p:cBhvr>
                                        <p:cTn id="5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animBg="1"/>
      <p:bldP spid="4" grpId="0" build="allAtOnce" animBg="1"/>
      <p:bldP spid="8" grpId="0"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46634"/>
            <a:ext cx="4536519" cy="566976"/>
          </a:xfrm>
          <a:prstGeom prst="rect">
            <a:avLst/>
          </a:prstGeom>
          <a:noFill/>
          <a:ln/>
        </p:spPr>
        <p:txBody>
          <a:bodyPr wrap="none" lIns="0" tIns="0" rIns="0" bIns="0" rtlCol="0" anchor="t"/>
          <a:lstStyle/>
          <a:p>
            <a:pPr marL="0" indent="0" algn="l">
              <a:lnSpc>
                <a:spcPts val="4450"/>
              </a:lnSpc>
              <a:buNone/>
            </a:pPr>
            <a:r>
              <a:rPr lang="en-US" sz="4000" b="1" u="sng" dirty="0">
                <a:solidFill>
                  <a:srgbClr val="A95B95"/>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xmlns="" val="tx"/>
                    </a:ext>
                  </a:extLst>
                </a:hlinkClick>
              </a:rPr>
              <a:t>2-Using SQL Server:</a:t>
            </a:r>
            <a:endParaRPr lang="en-US" sz="4000" dirty="0"/>
          </a:p>
        </p:txBody>
      </p:sp>
      <p:sp>
        <p:nvSpPr>
          <p:cNvPr id="3" name="Text 1"/>
          <p:cNvSpPr/>
          <p:nvPr/>
        </p:nvSpPr>
        <p:spPr>
          <a:xfrm>
            <a:off x="793790" y="2667238"/>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DAD8E9"/>
                </a:solidFill>
                <a:latin typeface="Montserrat" pitchFamily="34" charset="0"/>
                <a:ea typeface="Montserrat" pitchFamily="34" charset="-122"/>
                <a:cs typeface="Montserrat" pitchFamily="34" charset="-120"/>
              </a:rPr>
              <a:t>
</a:t>
            </a:r>
            <a:r>
              <a:rPr lang="en-US" sz="2000" b="1" dirty="0">
                <a:solidFill>
                  <a:srgbClr val="FFFFFF"/>
                </a:solidFill>
                <a:latin typeface="Montserrat" pitchFamily="34" charset="0"/>
                <a:ea typeface="Montserrat" pitchFamily="34" charset="-122"/>
                <a:cs typeface="Montserrat" pitchFamily="34" charset="-120"/>
              </a:rPr>
              <a:t>1- check duplicated                          2-identifiy duplicates values                      3-check null values  </a:t>
            </a:r>
            <a:endParaRPr lang="en-US" sz="2000" dirty="0"/>
          </a:p>
        </p:txBody>
      </p:sp>
      <p:pic>
        <p:nvPicPr>
          <p:cNvPr id="4" name="Image 0" descr="preencoded.png"/>
          <p:cNvPicPr>
            <a:picLocks noChangeAspect="1"/>
          </p:cNvPicPr>
          <p:nvPr/>
        </p:nvPicPr>
        <p:blipFill>
          <a:blip r:embed="rId4"/>
          <a:stretch>
            <a:fillRect/>
          </a:stretch>
        </p:blipFill>
        <p:spPr>
          <a:xfrm>
            <a:off x="581917" y="3903345"/>
            <a:ext cx="3847693" cy="2029104"/>
          </a:xfrm>
          <a:prstGeom prst="rect">
            <a:avLst/>
          </a:prstGeom>
        </p:spPr>
      </p:pic>
      <p:pic>
        <p:nvPicPr>
          <p:cNvPr id="5" name="Image 1" descr="preencoded.png"/>
          <p:cNvPicPr>
            <a:picLocks noChangeAspect="1"/>
          </p:cNvPicPr>
          <p:nvPr/>
        </p:nvPicPr>
        <p:blipFill>
          <a:blip r:embed="rId5"/>
          <a:stretch>
            <a:fillRect/>
          </a:stretch>
        </p:blipFill>
        <p:spPr>
          <a:xfrm>
            <a:off x="4556868" y="3903345"/>
            <a:ext cx="4978608" cy="2029104"/>
          </a:xfrm>
          <a:prstGeom prst="rect">
            <a:avLst/>
          </a:prstGeom>
        </p:spPr>
      </p:pic>
      <p:pic>
        <p:nvPicPr>
          <p:cNvPr id="6" name="Image 2" descr="preencoded.png"/>
          <p:cNvPicPr>
            <a:picLocks noChangeAspect="1"/>
          </p:cNvPicPr>
          <p:nvPr/>
        </p:nvPicPr>
        <p:blipFill>
          <a:blip r:embed="rId6"/>
          <a:stretch>
            <a:fillRect/>
          </a:stretch>
        </p:blipFill>
        <p:spPr>
          <a:xfrm>
            <a:off x="9662734" y="3903345"/>
            <a:ext cx="4488164" cy="2029104"/>
          </a:xfrm>
          <a:prstGeom prst="rect">
            <a:avLst/>
          </a:prstGeom>
        </p:spPr>
      </p:pic>
      <p:sp>
        <p:nvSpPr>
          <p:cNvPr id="7" name="Text 2"/>
          <p:cNvSpPr/>
          <p:nvPr/>
        </p:nvSpPr>
        <p:spPr>
          <a:xfrm>
            <a:off x="793790" y="622006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500"/>
                                        <p:tgtEl>
                                          <p:spTgt spid="3">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38864" y="344805"/>
            <a:ext cx="5147905" cy="391835"/>
          </a:xfrm>
          <a:prstGeom prst="rect">
            <a:avLst/>
          </a:prstGeom>
          <a:noFill/>
          <a:ln/>
        </p:spPr>
        <p:txBody>
          <a:bodyPr wrap="none" lIns="0" tIns="0" rIns="0" bIns="0" rtlCol="0" anchor="t"/>
          <a:lstStyle/>
          <a:p>
            <a:pPr marL="0" indent="0" algn="l">
              <a:lnSpc>
                <a:spcPts val="3050"/>
              </a:lnSpc>
              <a:buNone/>
            </a:pPr>
            <a:r>
              <a:rPr lang="en-US" sz="3200" b="1" dirty="0">
                <a:solidFill>
                  <a:srgbClr val="C6BFEE"/>
                </a:solidFill>
                <a:latin typeface="Barlow Bold" pitchFamily="34" charset="0"/>
                <a:ea typeface="Barlow Bold" pitchFamily="34" charset="-122"/>
                <a:cs typeface="Barlow Bold" pitchFamily="34" charset="-120"/>
              </a:rPr>
              <a:t>Data Patterns &amp; Trends (with </a:t>
            </a:r>
            <a:r>
              <a:rPr lang="en-US" sz="3200" b="1" u="sng" dirty="0">
                <a:solidFill>
                  <a:srgbClr val="A95B95"/>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xmlns="" val="tx"/>
                    </a:ext>
                  </a:extLst>
                </a:hlinkClick>
              </a:rPr>
              <a:t>Python</a:t>
            </a:r>
            <a:r>
              <a:rPr lang="en-US" sz="3200" b="1" dirty="0">
                <a:solidFill>
                  <a:srgbClr val="C6BFEE"/>
                </a:solidFill>
                <a:latin typeface="Barlow Bold" pitchFamily="34" charset="0"/>
                <a:ea typeface="Barlow Bold" pitchFamily="34" charset="-122"/>
                <a:cs typeface="Barlow Bold" pitchFamily="34" charset="-120"/>
              </a:rPr>
              <a:t>)</a:t>
            </a:r>
            <a:endParaRPr lang="en-US" sz="3200" dirty="0"/>
          </a:p>
        </p:txBody>
      </p:sp>
      <p:sp>
        <p:nvSpPr>
          <p:cNvPr id="3" name="Text 1"/>
          <p:cNvSpPr/>
          <p:nvPr/>
        </p:nvSpPr>
        <p:spPr>
          <a:xfrm>
            <a:off x="349654" y="1321535"/>
            <a:ext cx="3163372" cy="235148"/>
          </a:xfrm>
          <a:prstGeom prst="rect">
            <a:avLst/>
          </a:prstGeom>
          <a:noFill/>
          <a:ln/>
        </p:spPr>
        <p:txBody>
          <a:bodyPr wrap="none" lIns="0" tIns="0" rIns="0" bIns="0" rtlCol="0" anchor="t"/>
          <a:lstStyle/>
          <a:p>
            <a:pPr marL="0" indent="0" algn="l">
              <a:lnSpc>
                <a:spcPts val="1850"/>
              </a:lnSpc>
              <a:buNone/>
            </a:pPr>
            <a:r>
              <a:rPr lang="en-US" sz="2000" b="1" dirty="0">
                <a:solidFill>
                  <a:srgbClr val="C6BFEE"/>
                </a:solidFill>
                <a:latin typeface="Barlow Bold" pitchFamily="34" charset="0"/>
                <a:ea typeface="Barlow Bold" pitchFamily="34" charset="-122"/>
                <a:cs typeface="Barlow Bold" pitchFamily="34" charset="-120"/>
              </a:rPr>
              <a:t>Line Chart – Attack Spread Over Time:</a:t>
            </a:r>
            <a:endParaRPr lang="en-US" sz="2000" dirty="0"/>
          </a:p>
        </p:txBody>
      </p:sp>
      <p:sp>
        <p:nvSpPr>
          <p:cNvPr id="4" name="Text 2"/>
          <p:cNvSpPr/>
          <p:nvPr/>
        </p:nvSpPr>
        <p:spPr>
          <a:xfrm>
            <a:off x="438864" y="1619370"/>
            <a:ext cx="3542121" cy="1631751"/>
          </a:xfrm>
          <a:prstGeom prst="rect">
            <a:avLst/>
          </a:prstGeom>
          <a:noFill/>
          <a:ln/>
        </p:spPr>
        <p:txBody>
          <a:bodyPr wrap="square" lIns="0" tIns="0" rIns="0" bIns="0" rtlCol="0" anchor="t"/>
          <a:lstStyle/>
          <a:p>
            <a:pPr marL="0" indent="0" algn="l">
              <a:buNone/>
            </a:pPr>
            <a:r>
              <a:rPr lang="en-US" dirty="0">
                <a:solidFill>
                  <a:srgbClr val="FFFFFF"/>
                </a:solidFill>
                <a:latin typeface="Montserrat" pitchFamily="34" charset="0"/>
                <a:ea typeface="Montserrat" pitchFamily="34" charset="-122"/>
                <a:cs typeface="Montserrat" pitchFamily="34" charset="-120"/>
              </a:rPr>
              <a:t>
Shows average % of countries hit by each attack type monthly, revealing trends and seasonal patterns.</a:t>
            </a:r>
            <a:endParaRPr lang="en-US" dirty="0"/>
          </a:p>
        </p:txBody>
      </p:sp>
      <p:sp>
        <p:nvSpPr>
          <p:cNvPr id="5" name="Text 3"/>
          <p:cNvSpPr/>
          <p:nvPr/>
        </p:nvSpPr>
        <p:spPr>
          <a:xfrm>
            <a:off x="4945142" y="1037630"/>
            <a:ext cx="9253895" cy="200501"/>
          </a:xfrm>
          <a:prstGeom prst="rect">
            <a:avLst/>
          </a:prstGeom>
          <a:noFill/>
          <a:ln/>
        </p:spPr>
        <p:txBody>
          <a:bodyPr wrap="none" lIns="0" tIns="0" rIns="0" bIns="0" rtlCol="0" anchor="t"/>
          <a:lstStyle/>
          <a:p>
            <a:pPr marL="0" indent="0" algn="l">
              <a:lnSpc>
                <a:spcPts val="1550"/>
              </a:lnSpc>
              <a:buNone/>
            </a:pPr>
            <a:endParaRPr lang="en-US" sz="950" dirty="0"/>
          </a:p>
        </p:txBody>
      </p:sp>
      <p:pic>
        <p:nvPicPr>
          <p:cNvPr id="6" name="Image 0" descr="preencoded.png"/>
          <p:cNvPicPr>
            <a:picLocks noChangeAspect="1"/>
          </p:cNvPicPr>
          <p:nvPr/>
        </p:nvPicPr>
        <p:blipFill>
          <a:blip r:embed="rId4"/>
          <a:stretch>
            <a:fillRect/>
          </a:stretch>
        </p:blipFill>
        <p:spPr>
          <a:xfrm>
            <a:off x="4790488" y="866953"/>
            <a:ext cx="9094938" cy="3269397"/>
          </a:xfrm>
          <a:prstGeom prst="rect">
            <a:avLst/>
          </a:prstGeom>
        </p:spPr>
      </p:pic>
      <p:sp>
        <p:nvSpPr>
          <p:cNvPr id="7" name="Text 4"/>
          <p:cNvSpPr/>
          <p:nvPr/>
        </p:nvSpPr>
        <p:spPr>
          <a:xfrm>
            <a:off x="438864" y="3669387"/>
            <a:ext cx="13752671" cy="200501"/>
          </a:xfrm>
          <a:prstGeom prst="rect">
            <a:avLst/>
          </a:prstGeom>
          <a:noFill/>
          <a:ln/>
        </p:spPr>
        <p:txBody>
          <a:bodyPr wrap="none" lIns="0" tIns="0" rIns="0" bIns="0" rtlCol="0" anchor="t"/>
          <a:lstStyle/>
          <a:p>
            <a:pPr marL="0" indent="0" algn="l">
              <a:lnSpc>
                <a:spcPts val="1550"/>
              </a:lnSpc>
              <a:buNone/>
            </a:pPr>
            <a:endParaRPr lang="en-US" sz="950" dirty="0"/>
          </a:p>
        </p:txBody>
      </p:sp>
      <p:sp>
        <p:nvSpPr>
          <p:cNvPr id="8" name="Text 5"/>
          <p:cNvSpPr/>
          <p:nvPr/>
        </p:nvSpPr>
        <p:spPr>
          <a:xfrm>
            <a:off x="438864" y="4692908"/>
            <a:ext cx="2405539" cy="235148"/>
          </a:xfrm>
          <a:prstGeom prst="rect">
            <a:avLst/>
          </a:prstGeom>
          <a:noFill/>
          <a:ln/>
        </p:spPr>
        <p:txBody>
          <a:bodyPr wrap="none" lIns="0" tIns="0" rIns="0" bIns="0" rtlCol="0" anchor="t"/>
          <a:lstStyle/>
          <a:p>
            <a:pPr marL="0" indent="0" algn="l">
              <a:lnSpc>
                <a:spcPts val="1850"/>
              </a:lnSpc>
              <a:buNone/>
            </a:pPr>
            <a:r>
              <a:rPr lang="en-US" sz="2000" b="1" dirty="0">
                <a:solidFill>
                  <a:srgbClr val="C6BFEE"/>
                </a:solidFill>
                <a:latin typeface="Barlow Bold" pitchFamily="34" charset="0"/>
                <a:ea typeface="Barlow Bold" pitchFamily="34" charset="-122"/>
                <a:cs typeface="Barlow Bold" pitchFamily="34" charset="-120"/>
              </a:rPr>
              <a:t>Box Plot of Top 50 Countries:</a:t>
            </a:r>
            <a:endParaRPr lang="en-US" sz="2000" dirty="0"/>
          </a:p>
        </p:txBody>
      </p:sp>
      <p:sp>
        <p:nvSpPr>
          <p:cNvPr id="9" name="Text 6"/>
          <p:cNvSpPr/>
          <p:nvPr/>
        </p:nvSpPr>
        <p:spPr>
          <a:xfrm>
            <a:off x="438864" y="5011399"/>
            <a:ext cx="3542121" cy="1413274"/>
          </a:xfrm>
          <a:prstGeom prst="rect">
            <a:avLst/>
          </a:prstGeom>
          <a:noFill/>
          <a:ln/>
        </p:spPr>
        <p:txBody>
          <a:bodyPr wrap="square" lIns="0" tIns="0" rIns="0" bIns="0" rtlCol="0" anchor="t"/>
          <a:lstStyle/>
          <a:p>
            <a:pPr marL="0" indent="0" algn="l">
              <a:buNone/>
            </a:pPr>
            <a:r>
              <a:rPr lang="en-US" dirty="0">
                <a:solidFill>
                  <a:srgbClr val="DAD8E9"/>
                </a:solidFill>
                <a:latin typeface="Montserrat" pitchFamily="34" charset="0"/>
                <a:ea typeface="Montserrat" pitchFamily="34" charset="-122"/>
                <a:cs typeface="Montserrat" pitchFamily="34" charset="-120"/>
              </a:rPr>
              <a:t>
</a:t>
            </a:r>
            <a:r>
              <a:rPr lang="en-US" dirty="0">
                <a:solidFill>
                  <a:srgbClr val="FFFFFF"/>
                </a:solidFill>
                <a:latin typeface="Montserrat" pitchFamily="34" charset="0"/>
                <a:ea typeface="Montserrat" pitchFamily="34" charset="-122"/>
                <a:cs typeface="Montserrat" pitchFamily="34" charset="-120"/>
              </a:rPr>
              <a:t>Shows attack percentage distribution in the 50 most affected countries, highlighting variation and extreme outliers.</a:t>
            </a:r>
            <a:endParaRPr lang="en-US" dirty="0"/>
          </a:p>
        </p:txBody>
      </p:sp>
      <p:sp>
        <p:nvSpPr>
          <p:cNvPr id="10" name="Text 7"/>
          <p:cNvSpPr/>
          <p:nvPr/>
        </p:nvSpPr>
        <p:spPr>
          <a:xfrm>
            <a:off x="5085755" y="4135000"/>
            <a:ext cx="9113282" cy="200501"/>
          </a:xfrm>
          <a:prstGeom prst="rect">
            <a:avLst/>
          </a:prstGeom>
          <a:noFill/>
          <a:ln/>
        </p:spPr>
        <p:txBody>
          <a:bodyPr wrap="none" lIns="0" tIns="0" rIns="0" bIns="0" rtlCol="0" anchor="t"/>
          <a:lstStyle/>
          <a:p>
            <a:pPr marL="0" indent="0" algn="l">
              <a:lnSpc>
                <a:spcPts val="1550"/>
              </a:lnSpc>
              <a:buNone/>
            </a:pPr>
            <a:endParaRPr lang="en-US" sz="950" dirty="0"/>
          </a:p>
        </p:txBody>
      </p:sp>
      <p:pic>
        <p:nvPicPr>
          <p:cNvPr id="11" name="Image 1" descr="preencoded.png"/>
          <p:cNvPicPr>
            <a:picLocks noChangeAspect="1"/>
          </p:cNvPicPr>
          <p:nvPr/>
        </p:nvPicPr>
        <p:blipFill>
          <a:blip r:embed="rId5"/>
          <a:stretch>
            <a:fillRect/>
          </a:stretch>
        </p:blipFill>
        <p:spPr>
          <a:xfrm>
            <a:off x="4790488" y="4288154"/>
            <a:ext cx="9113282" cy="3457397"/>
          </a:xfrm>
          <a:prstGeom prst="rect">
            <a:avLst/>
          </a:prstGeom>
        </p:spPr>
      </p:pic>
      <p:sp>
        <p:nvSpPr>
          <p:cNvPr id="12" name="Text 8"/>
          <p:cNvSpPr/>
          <p:nvPr/>
        </p:nvSpPr>
        <p:spPr>
          <a:xfrm>
            <a:off x="438864" y="8803719"/>
            <a:ext cx="13752671" cy="200501"/>
          </a:xfrm>
          <a:prstGeom prst="rect">
            <a:avLst/>
          </a:prstGeom>
          <a:noFill/>
          <a:ln/>
        </p:spPr>
        <p:txBody>
          <a:bodyPr wrap="none" lIns="0" tIns="0" rIns="0" bIns="0" rtlCol="0" anchor="t"/>
          <a:lstStyle/>
          <a:p>
            <a:pPr marL="0" indent="0" algn="l">
              <a:lnSpc>
                <a:spcPts val="1550"/>
              </a:lnSpc>
              <a:buNone/>
            </a:pPr>
            <a:endParaRPr lang="en-US" sz="9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fade">
                                      <p:cBhvr>
                                        <p:cTn id="13" dur="1000"/>
                                        <p:tgtEl>
                                          <p:spTgt spid="4">
                                            <p:bg/>
                                          </p:spTgt>
                                        </p:tgtEl>
                                      </p:cBhvr>
                                    </p:animEffect>
                                    <p:anim calcmode="lin" valueType="num">
                                      <p:cBhvr>
                                        <p:cTn id="14" dur="1000" fill="hold"/>
                                        <p:tgtEl>
                                          <p:spTgt spid="4">
                                            <p:bg/>
                                          </p:spTgt>
                                        </p:tgtEl>
                                        <p:attrNameLst>
                                          <p:attrName>ppt_x</p:attrName>
                                        </p:attrNameLst>
                                      </p:cBhvr>
                                      <p:tavLst>
                                        <p:tav tm="0">
                                          <p:val>
                                            <p:strVal val="#ppt_x"/>
                                          </p:val>
                                        </p:tav>
                                        <p:tav tm="100000">
                                          <p:val>
                                            <p:strVal val="#ppt_x"/>
                                          </p:val>
                                        </p:tav>
                                      </p:tavLst>
                                    </p:anim>
                                    <p:anim calcmode="lin" valueType="num">
                                      <p:cBhvr>
                                        <p:cTn id="15" dur="1000" fill="hold"/>
                                        <p:tgtEl>
                                          <p:spTgt spid="4">
                                            <p:bg/>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9">
                                            <p:bg/>
                                          </p:spTgt>
                                        </p:tgtEl>
                                        <p:attrNameLst>
                                          <p:attrName>style.visibility</p:attrName>
                                        </p:attrNameLst>
                                      </p:cBhvr>
                                      <p:to>
                                        <p:strVal val="visible"/>
                                      </p:to>
                                    </p:set>
                                    <p:animEffect transition="in" filter="fade">
                                      <p:cBhvr>
                                        <p:cTn id="26" dur="1000"/>
                                        <p:tgtEl>
                                          <p:spTgt spid="9">
                                            <p:bg/>
                                          </p:spTgt>
                                        </p:tgtEl>
                                      </p:cBhvr>
                                    </p:animEffect>
                                    <p:anim calcmode="lin" valueType="num">
                                      <p:cBhvr>
                                        <p:cTn id="27" dur="1000" fill="hold"/>
                                        <p:tgtEl>
                                          <p:spTgt spid="9">
                                            <p:bg/>
                                          </p:spTgt>
                                        </p:tgtEl>
                                        <p:attrNameLst>
                                          <p:attrName>ppt_x</p:attrName>
                                        </p:attrNameLst>
                                      </p:cBhvr>
                                      <p:tavLst>
                                        <p:tav tm="0">
                                          <p:val>
                                            <p:strVal val="#ppt_x"/>
                                          </p:val>
                                        </p:tav>
                                        <p:tav tm="100000">
                                          <p:val>
                                            <p:strVal val="#ppt_x"/>
                                          </p:val>
                                        </p:tav>
                                      </p:tavLst>
                                    </p:anim>
                                    <p:anim calcmode="lin" valueType="num">
                                      <p:cBhvr>
                                        <p:cTn id="28" dur="1000" fill="hold"/>
                                        <p:tgtEl>
                                          <p:spTgt spid="9">
                                            <p:bg/>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1000"/>
                                        <p:tgtEl>
                                          <p:spTgt spid="9">
                                            <p:txEl>
                                              <p:pRg st="0" end="0"/>
                                            </p:txEl>
                                          </p:spTgt>
                                        </p:tgtEl>
                                      </p:cBhvr>
                                    </p:animEffect>
                                    <p:anim calcmode="lin" valueType="num">
                                      <p:cBhvr>
                                        <p:cTn id="3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allAtOnce" animBg="1"/>
      <p:bldP spid="8" grpId="0" animBg="1"/>
      <p:bldP spid="9"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84062" y="857634"/>
            <a:ext cx="6061343" cy="507206"/>
          </a:xfrm>
          <a:prstGeom prst="rect">
            <a:avLst/>
          </a:prstGeom>
          <a:noFill/>
          <a:ln/>
        </p:spPr>
        <p:txBody>
          <a:bodyPr wrap="square" lIns="0" tIns="0" rIns="0" bIns="0" rtlCol="0" anchor="t"/>
          <a:lstStyle/>
          <a:p>
            <a:pPr marL="0" indent="0" algn="l">
              <a:lnSpc>
                <a:spcPts val="1950"/>
              </a:lnSpc>
              <a:buNone/>
            </a:pPr>
            <a:r>
              <a:rPr lang="en-US" sz="3600" b="1" dirty="0">
                <a:solidFill>
                  <a:srgbClr val="C6BFEE"/>
                </a:solidFill>
                <a:latin typeface="Barlow Bold" pitchFamily="34" charset="0"/>
                <a:ea typeface="Barlow Bold" pitchFamily="34" charset="-122"/>
                <a:cs typeface="Barlow Bold" pitchFamily="34" charset="-120"/>
              </a:rPr>
              <a:t>Heatmap &amp; Scatter Plots:
</a:t>
            </a:r>
            <a:endParaRPr lang="en-US" sz="3600" dirty="0"/>
          </a:p>
        </p:txBody>
      </p:sp>
      <p:sp>
        <p:nvSpPr>
          <p:cNvPr id="3" name="Text 1"/>
          <p:cNvSpPr/>
          <p:nvPr/>
        </p:nvSpPr>
        <p:spPr>
          <a:xfrm>
            <a:off x="705422" y="1860686"/>
            <a:ext cx="4602957" cy="1387444"/>
          </a:xfrm>
          <a:prstGeom prst="rect">
            <a:avLst/>
          </a:prstGeom>
          <a:noFill/>
          <a:ln/>
        </p:spPr>
        <p:txBody>
          <a:bodyPr wrap="square" lIns="0" tIns="0" rIns="0" bIns="0" rtlCol="0" anchor="t"/>
          <a:lstStyle/>
          <a:p>
            <a:pPr marL="0" indent="0" algn="l">
              <a:buNone/>
            </a:pPr>
            <a:r>
              <a:rPr lang="en-US" sz="2400" dirty="0">
                <a:solidFill>
                  <a:srgbClr val="FFFFFF"/>
                </a:solidFill>
                <a:latin typeface="Montserrat" pitchFamily="34" charset="0"/>
                <a:ea typeface="Montserrat" pitchFamily="34" charset="-122"/>
                <a:cs typeface="Montserrat" pitchFamily="34" charset="-120"/>
              </a:rPr>
              <a:t>Created a heatmap to explore correlations between attack types, then visualized the top 3 strongest relationships using scatter plots.</a:t>
            </a:r>
            <a:endParaRPr lang="en-US" sz="2400" dirty="0"/>
          </a:p>
        </p:txBody>
      </p:sp>
      <p:sp>
        <p:nvSpPr>
          <p:cNvPr id="4" name="Text 2"/>
          <p:cNvSpPr/>
          <p:nvPr/>
        </p:nvSpPr>
        <p:spPr>
          <a:xfrm>
            <a:off x="4965263" y="493514"/>
            <a:ext cx="9199483" cy="216337"/>
          </a:xfrm>
          <a:prstGeom prst="rect">
            <a:avLst/>
          </a:prstGeom>
          <a:noFill/>
          <a:ln/>
        </p:spPr>
        <p:txBody>
          <a:bodyPr wrap="none" lIns="0" tIns="0" rIns="0" bIns="0" rtlCol="0" anchor="t"/>
          <a:lstStyle/>
          <a:p>
            <a:pPr marL="0" indent="0" algn="l">
              <a:lnSpc>
                <a:spcPts val="1700"/>
              </a:lnSpc>
              <a:buNone/>
            </a:pPr>
            <a:endParaRPr lang="en-US" sz="1050" dirty="0"/>
          </a:p>
        </p:txBody>
      </p:sp>
      <p:sp>
        <p:nvSpPr>
          <p:cNvPr id="8" name="Text 3"/>
          <p:cNvSpPr/>
          <p:nvPr/>
        </p:nvSpPr>
        <p:spPr>
          <a:xfrm>
            <a:off x="6274118" y="6944797"/>
            <a:ext cx="3219807" cy="216337"/>
          </a:xfrm>
          <a:prstGeom prst="rect">
            <a:avLst/>
          </a:prstGeom>
          <a:noFill/>
          <a:ln/>
        </p:spPr>
        <p:txBody>
          <a:bodyPr wrap="none" lIns="0" tIns="0" rIns="0" bIns="0" rtlCol="0" anchor="t"/>
          <a:lstStyle/>
          <a:p>
            <a:pPr marL="0" indent="0" algn="l">
              <a:lnSpc>
                <a:spcPts val="1700"/>
              </a:lnSpc>
              <a:buNone/>
            </a:pPr>
            <a:endParaRPr lang="en-US" sz="1050" dirty="0"/>
          </a:p>
        </p:txBody>
      </p:sp>
      <p:sp>
        <p:nvSpPr>
          <p:cNvPr id="10" name="Text 4"/>
          <p:cNvSpPr/>
          <p:nvPr/>
        </p:nvSpPr>
        <p:spPr>
          <a:xfrm>
            <a:off x="9831348" y="7695843"/>
            <a:ext cx="4340900" cy="216337"/>
          </a:xfrm>
          <a:prstGeom prst="rect">
            <a:avLst/>
          </a:prstGeom>
          <a:noFill/>
          <a:ln/>
        </p:spPr>
        <p:txBody>
          <a:bodyPr wrap="none" lIns="0" tIns="0" rIns="0" bIns="0" rtlCol="0" anchor="t"/>
          <a:lstStyle/>
          <a:p>
            <a:pPr marL="0" indent="0" algn="l">
              <a:lnSpc>
                <a:spcPts val="1700"/>
              </a:lnSpc>
              <a:buNone/>
            </a:pPr>
            <a:endParaRPr lang="en-US" sz="1050" dirty="0"/>
          </a:p>
        </p:txBody>
      </p:sp>
      <p:sp>
        <p:nvSpPr>
          <p:cNvPr id="11" name="Text 5"/>
          <p:cNvSpPr/>
          <p:nvPr/>
        </p:nvSpPr>
        <p:spPr>
          <a:xfrm>
            <a:off x="473273" y="8236625"/>
            <a:ext cx="3381256" cy="422672"/>
          </a:xfrm>
          <a:prstGeom prst="rect">
            <a:avLst/>
          </a:prstGeom>
          <a:noFill/>
          <a:ln/>
        </p:spPr>
        <p:txBody>
          <a:bodyPr wrap="none" lIns="0" tIns="0" rIns="0" bIns="0" rtlCol="0" anchor="t"/>
          <a:lstStyle/>
          <a:p>
            <a:pPr marL="0" indent="0" algn="l">
              <a:lnSpc>
                <a:spcPts val="3300"/>
              </a:lnSpc>
              <a:buNone/>
            </a:pPr>
            <a:endParaRPr lang="en-US" sz="2650" dirty="0"/>
          </a:p>
        </p:txBody>
      </p:sp>
      <p:pic>
        <p:nvPicPr>
          <p:cNvPr id="13" name="Picture 12" descr="A blue dotted line with black text&#10;&#10;AI-generated content may be incorrect.">
            <a:extLst>
              <a:ext uri="{FF2B5EF4-FFF2-40B4-BE49-F238E27FC236}">
                <a16:creationId xmlns:a16="http://schemas.microsoft.com/office/drawing/2014/main" xmlns="" id="{B3D88ED5-57A1-4B43-26A7-7E8BFEA58897}"/>
              </a:ext>
            </a:extLst>
          </p:cNvPr>
          <p:cNvPicPr>
            <a:picLocks noChangeAspect="1"/>
          </p:cNvPicPr>
          <p:nvPr/>
        </p:nvPicPr>
        <p:blipFill>
          <a:blip r:embed="rId3"/>
          <a:stretch>
            <a:fillRect/>
          </a:stretch>
        </p:blipFill>
        <p:spPr>
          <a:xfrm>
            <a:off x="279734" y="4670281"/>
            <a:ext cx="6190735" cy="3065805"/>
          </a:xfrm>
          <a:prstGeom prst="rect">
            <a:avLst/>
          </a:prstGeom>
        </p:spPr>
      </p:pic>
      <p:pic>
        <p:nvPicPr>
          <p:cNvPr id="15" name="Picture 14" descr="A graph of a scan&#10;&#10;AI-generated content may be incorrect.">
            <a:extLst>
              <a:ext uri="{FF2B5EF4-FFF2-40B4-BE49-F238E27FC236}">
                <a16:creationId xmlns:a16="http://schemas.microsoft.com/office/drawing/2014/main" xmlns="" id="{45EC720A-AC0C-C00F-10E3-3B99BC011228}"/>
              </a:ext>
            </a:extLst>
          </p:cNvPr>
          <p:cNvPicPr>
            <a:picLocks noChangeAspect="1"/>
          </p:cNvPicPr>
          <p:nvPr/>
        </p:nvPicPr>
        <p:blipFill>
          <a:blip r:embed="rId4"/>
          <a:stretch>
            <a:fillRect/>
          </a:stretch>
        </p:blipFill>
        <p:spPr>
          <a:xfrm>
            <a:off x="6646128" y="4670280"/>
            <a:ext cx="3655689" cy="3065805"/>
          </a:xfrm>
          <a:prstGeom prst="rect">
            <a:avLst/>
          </a:prstGeom>
        </p:spPr>
      </p:pic>
      <p:pic>
        <p:nvPicPr>
          <p:cNvPr id="17" name="Picture 16" descr="A graph of data attack&#10;&#10;AI-generated content may be incorrect.">
            <a:extLst>
              <a:ext uri="{FF2B5EF4-FFF2-40B4-BE49-F238E27FC236}">
                <a16:creationId xmlns:a16="http://schemas.microsoft.com/office/drawing/2014/main" xmlns="" id="{6F0DBC2A-5047-F1C1-34F2-0C3E517058CF}"/>
              </a:ext>
            </a:extLst>
          </p:cNvPr>
          <p:cNvPicPr>
            <a:picLocks noChangeAspect="1"/>
          </p:cNvPicPr>
          <p:nvPr/>
        </p:nvPicPr>
        <p:blipFill>
          <a:blip r:embed="rId5"/>
          <a:stretch>
            <a:fillRect/>
          </a:stretch>
        </p:blipFill>
        <p:spPr>
          <a:xfrm>
            <a:off x="10477476" y="4670281"/>
            <a:ext cx="3870431" cy="3065806"/>
          </a:xfrm>
          <a:prstGeom prst="rect">
            <a:avLst/>
          </a:prstGeom>
        </p:spPr>
      </p:pic>
      <p:pic>
        <p:nvPicPr>
          <p:cNvPr id="19" name="Picture 18" descr="A screenshot of a graph&#10;&#10;AI-generated content may be incorrect.">
            <a:extLst>
              <a:ext uri="{FF2B5EF4-FFF2-40B4-BE49-F238E27FC236}">
                <a16:creationId xmlns:a16="http://schemas.microsoft.com/office/drawing/2014/main" xmlns="" id="{AB7F66C8-EA22-B0A8-60C5-7A36E7983871}"/>
              </a:ext>
            </a:extLst>
          </p:cNvPr>
          <p:cNvPicPr>
            <a:picLocks noChangeAspect="1"/>
          </p:cNvPicPr>
          <p:nvPr/>
        </p:nvPicPr>
        <p:blipFill>
          <a:blip r:embed="rId6"/>
          <a:stretch>
            <a:fillRect/>
          </a:stretch>
        </p:blipFill>
        <p:spPr>
          <a:xfrm>
            <a:off x="6646128" y="586209"/>
            <a:ext cx="7701779" cy="39523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1376" y="31638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CCCCFF"/>
                </a:solidFill>
                <a:latin typeface="Barlow Bold" pitchFamily="34" charset="0"/>
                <a:ea typeface="Barlow Bold" pitchFamily="34" charset="-122"/>
                <a:cs typeface="Barlow Bold" pitchFamily="34" charset="-120"/>
                <a:hlinkClick r:id="rId3">
                  <a:extLst>
                    <a:ext uri="{A12FA001-AC4F-418D-AE19-62706E023703}">
                      <ahyp:hlinkClr xmlns:ahyp="http://schemas.microsoft.com/office/drawing/2018/hyperlinkcolor" xmlns="" val="tx"/>
                    </a:ext>
                  </a:extLst>
                </a:hlinkClick>
              </a:rPr>
              <a:t>Dashboard </a:t>
            </a:r>
            <a:endParaRPr lang="en-US" sz="4450" dirty="0">
              <a:solidFill>
                <a:srgbClr val="CCCCFF"/>
              </a:solidFill>
            </a:endParaRPr>
          </a:p>
        </p:txBody>
      </p:sp>
      <p:sp>
        <p:nvSpPr>
          <p:cNvPr id="3" name="Text 1"/>
          <p:cNvSpPr/>
          <p:nvPr/>
        </p:nvSpPr>
        <p:spPr>
          <a:xfrm>
            <a:off x="793790" y="2529959"/>
            <a:ext cx="3402330" cy="425291"/>
          </a:xfrm>
          <a:prstGeom prst="rect">
            <a:avLst/>
          </a:prstGeom>
          <a:noFill/>
          <a:ln/>
        </p:spPr>
        <p:txBody>
          <a:bodyPr wrap="none" lIns="0" tIns="0" rIns="0" bIns="0" rtlCol="0" anchor="t"/>
          <a:lstStyle/>
          <a:p>
            <a:pPr marL="0" indent="0" algn="l">
              <a:lnSpc>
                <a:spcPts val="3300"/>
              </a:lnSpc>
              <a:buNone/>
            </a:pPr>
            <a:endParaRPr lang="en-US" sz="2650" dirty="0"/>
          </a:p>
        </p:txBody>
      </p:sp>
      <p:sp>
        <p:nvSpPr>
          <p:cNvPr id="4" name="Text 2"/>
          <p:cNvSpPr/>
          <p:nvPr/>
        </p:nvSpPr>
        <p:spPr>
          <a:xfrm>
            <a:off x="793790" y="329541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391346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3790" y="453151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93790" y="5149572"/>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6"/>
          <p:cNvSpPr/>
          <p:nvPr/>
        </p:nvSpPr>
        <p:spPr>
          <a:xfrm>
            <a:off x="793790" y="576762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9" name="Text 7"/>
          <p:cNvSpPr/>
          <p:nvPr/>
        </p:nvSpPr>
        <p:spPr>
          <a:xfrm>
            <a:off x="793790" y="638567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mc:AlternateContent xmlns:mc="http://schemas.openxmlformats.org/markup-compatibility/2006">
        <mc:Choice xmlns:pca="http://schemas.microsoft.com/office/powerpoint/2013/contentapp" xmlns:we="http://schemas.microsoft.com/office/webextensions/webextension/2010/11" xmlns="" Requires="we pca">
          <p:graphicFrame>
            <p:nvGraphicFramePr>
              <p:cNvPr id="11" name="Add-in 10">
                <a:extLst>
                  <a:ext uri="{FF2B5EF4-FFF2-40B4-BE49-F238E27FC236}">
                    <a16:creationId xmlns:a16="http://schemas.microsoft.com/office/drawing/2014/main" id="{4B2A1CFD-F661-450D-84D1-2696A0CD7E46}"/>
                  </a:ext>
                </a:extLst>
              </p:cNvPr>
              <p:cNvGraphicFramePr>
                <a:graphicFrameLocks noGrp="1"/>
              </p:cNvGraphicFramePr>
              <p:nvPr>
                <p:extLst>
                  <p:ext uri="{D42A27DB-BD31-4B8C-83A1-F6EECF244321}">
                    <p14:modId xmlns:p14="http://schemas.microsoft.com/office/powerpoint/2010/main" val="3152252804"/>
                  </p:ext>
                </p:extLst>
              </p:nvPr>
            </p:nvGraphicFramePr>
            <p:xfrm>
              <a:off x="691376" y="1152735"/>
              <a:ext cx="13325707" cy="6519304"/>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11" name="Add-in 10">
                <a:extLst>
                  <a:ext uri="{FF2B5EF4-FFF2-40B4-BE49-F238E27FC236}">
                    <a16:creationId xmlns:a16="http://schemas.microsoft.com/office/drawing/2014/main" xmlns="" id="{4B2A1CFD-F661-450D-84D1-2696A0CD7E46}"/>
                  </a:ext>
                </a:extLst>
              </p:cNvPr>
              <p:cNvPicPr>
                <a:picLocks noGrp="1" noRot="1" noChangeAspect="1" noMove="1" noResize="1" noEditPoints="1" noAdjustHandles="1" noChangeArrowheads="1" noChangeShapeType="1"/>
              </p:cNvPicPr>
              <p:nvPr/>
            </p:nvPicPr>
            <p:blipFill>
              <a:blip r:embed="rId5"/>
              <a:stretch>
                <a:fillRect/>
              </a:stretch>
            </p:blipFill>
            <p:spPr>
              <a:xfrm>
                <a:off x="691376" y="1152735"/>
                <a:ext cx="13325707" cy="6519304"/>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webextensions/webextension1.xml><?xml version="1.0" encoding="utf-8"?>
<we:webextension xmlns:we="http://schemas.microsoft.com/office/webextensions/webextension/2010/11" id="{FD6F8D04-65EE-43D7-8ABD-90FF1F4A1049}">
  <we:reference id="wa200003233" version="2.0.0.3" store="en-GB" storeType="OMEX"/>
  <we:alternateReferences>
    <we:reference id="WA200003233" version="2.0.0.3" store="WA200003233" storeType="OMEX"/>
  </we:alternateReferences>
  <we:properties>
    <we:property name="pptInsertionSessionID" value="&quot;FA9AF2D7-B930-4961-9755-AC992ED2F86D&quot;"/>
    <we:property name="reportUrl" value="&quot;/groups/me/reports/381155a0-266a-4b26-93ba-c965456bb7b8?experience=power-bi&quot;"/>
    <we:property name="reportName" value="&quot;Analyzing Global Cyber Attack dashboard&quot;"/>
    <we:property name="reportState" value="&quot;CONNECTED&quot;"/>
    <we:property name="embedUrl" value="&quot;/reportEmbed?reportId=381155a0-266a-4b26-93ba-c965456bb7b8&amp;config=eyJjbHVzdGVyVXJsIjoiaHR0cHM6Ly9XQUJJLU5PUlRILUVVUk9QRS1yZWRpcmVjdC5hbmFseXNpcy53aW5kb3dzLm5ldCIsImVtYmVkRmVhdHVyZXMiOnsidXNhZ2VNZXRyaWNzVk5leHQiOnRydWV9fQ%3D%3D&amp;disableSensitivityBanner=true&amp;storytellingChangeViewModeShortcutKeys=true&quot;"/>
    <we:property name="pageName" value="&quot;0da04359fdd8be72ed2e&quot;"/>
    <we:property name="pageDisplayName" value="&quot;Threats Distribution&quot;"/>
    <we:property name="datasetId" value="&quot;d002b2eb-bdf9-442b-b5bf-7791103745fc&quot;"/>
    <we:property name="backgroundColor" value="&quot;#F1F3F6&quot;"/>
    <we:property name="bookmark" value="&quot;H4sIAAAAAAAAA+1ZbU/jOBD+K1W+7J3UPTlOnBe+QWGl0y27iCJWdye0mtjT1ksSR47Ly6L+97Od9ljaQpeKXeB0EqDYnoyfx555xg43gZBtU8L1B6gw2An2lDqvQJ/3wqAf1F1fGsWE0ZSSNEw5xyi1f+2oaoxUdRvs3AQG9BjNqWynUDpHtvPvs34AZXkEY9caQdliP2hQt6qGUn7FztgOGT3FWT/Aq6ZUGpzLoQGDzu2FNbdtCyH8LbIzAjfyAofITddLBJA4YvlIiKzAlKKgaM3azsAjW2ti+0eyNNa7eyyuD64abRHfLAjnCcQ0STPMU54wVmAEifVrrhs3OrDoxkpLDmXgcWtsO5g3wSFCO9V+hoM7A0M11RyPceSHaiPNtXU1nCCaMJhZ/kda2dXperG0DFCcTDSCOYVyit5koi4HrgdFsMNmZ7bnwi/iQNUGZD2nk45yltKEhwWLkygPBY/y+xnPOe2KC6i5dbxMaHc81jgGM2/eJTVQ5bRa0/8YssdQt6q6BN1xfDet57sbLlMms/4LwHvg4lSa1wH2A5pLZZN51xjg54/B/FCQPwWyQxuzkz8R9H4nPysBTnyAt7Iel3Ot8Irgn046jLyctjakUXSABhPQxulS8cWmjwv02UIy7MRfvhGFOblrnwE/iM3ZzNmkQESMkEQRYQWnOWEZecHJ+F7Z/e79Xo/mEvsqgvzQ1hMu1bTtHYIsXwfmT1j0Onl/Erw/rey8NokobVl8kbpAYkILJLkYxcUozwoGDxxLnj1cP9a9faygFr0hh1ciC8MGqv9axXup4RwmJIxTntIsyyKeFWlM2QsK594v9NeVo5Gq/0KtPrsw+TxQ03pZick2JxLQYj60tEFKC9R73VbsS724wtD+Eo0Xw93tbD/Is0jQiEQhUMgzXiQpyzZu7I/OJAHX/qK2ne5oaSYVGsld6z2OzHNfG47leOJBDLk1FwcXXWD94Lh4BECPy93oXeOjfQGMshsebZEgjVyvX9+dHv/v3tPt3uzsZxWO24zt6kURp4Jhau9ERQ6MMZ4j3b5ePMnp9wjhvDv5+iq31X30HvV3rrIcGRMUo5iSJEwxT2N/EXzQYTuBBld9hVFKErdwuaCEkBQECbf1FeeU8FFMOHBEwmMiIrbRl8ErU6irVW9RyPMiC1lBQlcqrM842+itgTF+gAs59oG54hMjzIs8ThJGMI2FPTkXxbOXoO6Dyr77TrlFoLT2wop3qQYV6rEP4THWNkdLz6bpZpTY3jK++3S6+ERqpfKdVpV/bf4tt7UzLPPoBx0G4pL/0wRd2vgkr4VcyNNuLb5V14GqGtCyXazeovWHdHZ23lvD71jYruHRPbym/wrre2m6BbFs/aXU6YmxNaDCN5RQ+jYkb8PwhJAd//PGvn3n/YfxR8+NP3obWgp0CX93APMSbY1hTTS0xtbR/fmXcvTxv91a2fyoxSMddaBXHFVKbPLyZg/NJWI9p+mr0j3VP1yu/k+eufdWQI+2fbL6d2fSrgRCImKe0YywHAlNaErFZhGXldXKVYlkRRS5X3tGZ1kKLI7oZhFf68u7W6dKamraxur5EdS4JhjthkMtUGzYfP9voOA2uv8B1eeInn4aAAA=&quot;"/>
    <we:property name="initialStateBookmark" value="&quot;H4sIAAAAAAAAA+1bbW+jSBL+KxZfcid5Trwae74lGc/uXF43zs5q77SKCrpsegI0C00ynij//arBTmxiA85mMvZepMgxTVX1U9XV9QLtO43xLAlhegoRau+1AyGuI0ivO4bW1eLZ2NnZ0cn+xdHV6f7JkIZFIrmIM+39nSYhnaD8zLMcQiWBBv/7R1eDMDyHiboaQ5hhV0swzUQMIf+GJTHdkmmO910NvyahSEGJHEmQqMTeEDld09zGvyyaEXzJb3CEvixHPbQ82zGNvul4Pc+0dd9SZFlJUCBbSaJEF9MfilgCj2kaNTZw+4xZ4Nq6rTuOYxKXrsbHPJQzEm86/JqkpN3d3Cqea5vWAHzX8nu6BWzAjD5hkNNE3T0kTSYi5T6ENFgKUnI+zzUzu9rHVESFxJntM6IcxpLLKV2MAkSpFuGyEKjfk1l/CzDFgoPwM14a4077VHwqfJhlpf4FSZhHlTvqaiTy1McLHD9eFHPf01qcp4JWqpj/UOSxTKc0TBN/hjAv1pbkHnNShbRSyqhhot3bT8HrXGCSeyH3O2LcGU6midxTzH/c00e5zAsgWoGr2mItwq4WiNvDFMnmTJmqezdfhn12A7FPo1UA+5NJihOYm3D44uguIL7uDJVvc1nc+5jHM/e1txjxsSCP7XyKx7O9tjvITyi6+FzkGX3j4Q4BP0V5Kyji7ksJ/vUOAT+LOx8wgph1Rj7skqvQRyaiW6BgujugRwlEOwT3N/Q6l4EC1gxa5YeMx5NwVhw85uky+WlMxLk8DCCVqvzwvlBwUlmZ2ETKMD2YFhnvA0/nFQJl1+E2xXuVRMsihli+LJQpszph2j5lt86KKvN2Nd9zdG9sW6brDSzW15llmY21je8YNrMHjq8PjIFv2PTPeqttntQ23TUsH5GpsSWukYgoQUEt38+QBRjRjc4R7QYmIsX4b3JxiGv5PmUhRDTN4nz740kAMc/kM3g/pc9gOoE85TRbg46rWM/huhnogkkOIEipem9LfiJS4fuiLfkIcsY7atkbVDlGD2LM8EGXWmqqT2CaNYg8R5GEuLeXqcwqfNUWVZY1nGDaWsgi5wFQgAWGWVDLvMhySHs3FaLe0EsMIhRRk9mWPC2m0I5NVqn45p+tiY/gG1wHja617MYMJpD5kG7AEvLWxJfwhbfw9kUWGWDnPOAhTxJqWbON+EZ5U/BYApen1zhtTf7rNw831OV3jLCemsK2DFrgLh4WFIuc3wKvD8gPtMfcm9b72gPpOYSYSTJ4O/JfQDa4zCgPyVIz8rOoSb0pbfO4s5R9ahkuc4r2iqUV9a8xDbJS/DDiFGgaHIsYRDz3qkMRUUzNfmSDP6tUDHtAtYkxdm3mmBYVKsi8x0rlUiSn7UuU3PszR5qvWjuO5jfo+y/zL3+p2BlhSDXgi5Yy3fnkY44h09QsZ69WG6/HdykkhFdla3t1jkQVS5hU+y69rJBpubT3VlG2lsYy1UpvfQV5CV6INcxz97m/f/WtYmxFQ9jaCTZuDP0wz2hrIythbneLuNFe+EHdoqVT36cbnuuY4Hle3/R8JaZ2EbIA6P+S1ZUsMF3XMUwfLezbPaNnmG7vubIsV+/ZLo5tw/YGum3ZPYC3LvZ1utg1nchQBlwkDZV7g4xTTCDcuJU+5c090FsL/n1b8NZNcqu290TEE9G0NK/bmR6mgty1Pf1PtNQbUOfUWLQnf0Yfe4RxQ6dTaWHhtn0Tu1HHS8RyAyTiG9BCUcXUmqWIB2+94ga94tru7/WbOeOtmXtr5raokHpr5iroOv8w/1lFeCri/1D+vZq977oqEFfcwNiOl5N18CuHHXZVjeWTD7uqxfIxiF3VYvlMxK5q8XhAYlc1eDx+sKsaqPMeL4j9Z05VYOoH02O8wfApzIf7T2/NwX0GKjOLc5qzbPgsVWcVwIMwbUn7cvd/UOdAFfECKk0Ndh4H1O2ZLtrvCOnq1wQrH/b8H1mGOmsZrDBN45PVkLqZlY9Tmx9M/q0NOne1v7mac78pHwv3bMZ6hj7WHQP1Xt/Xda/5gHS/39Md3bMdBmANPDQB3x6/vh2QnqNbfVZuSxJzFWztUdctxVx/lHtLQdee4t5SzLUHuLcU89rjuVuKt92jpy0Fv/a8+Qq8jYWZTJEiUbK1b7lXx/W6t9o/pSJPvtsrbRuAeZ477hs907csvW8wZ33t0qJfeAmQlaJsQxfIKEZStbToAVqE6aQoICcYl+UHaZOUM3LMHjVe/vY9yq39mKl/xziWpb2ihErTbG69+dURV3Rmd4HwLxVkFZte8ElQiF1RjzEikjzCPVM3zXeG/s4wLnX9ffG3VzzaXeCvx2/9aPzWO4NUMCv470v3V6tExLDCGzJJzd2H2Q8usfD/59mK9kfMNhRUgn4iKBKsScreAWVbLM+QlkqujX1GNfa9+M5dG9Ie+oHvMGkZ1gwAk/nQt5jlGa7Vo7jWL5a1NnfgV+mJr0/P1zhezxx7TAcD++DqnqGD1yiNRyoDP5E1dns9HDjYt0B3HVtH03q2LOa7tu8wXwfHNfo9x3bcZi0TEnUKN5yynEirMguxq+KmyGWWgI/nEOOK7UIuSeU/sgb3LH7vXDozYeKzd0k1DOpX0Nrjfv0f2eas65A9AAA=&quot;"/>
    <we:property name="isFiltersActionButtonVisible" value="false"/>
    <we:property name="isVisualContainerHeaderHidden" value="false"/>
    <we:property name="reportEmbeddedTime" value="&quot;2025-05-16T09:21:33.982Z&quot;"/>
    <we:property name="creatorTenantId" value="&quot;f349c2fd-fc94-4893-abe4-cfbe7ed52842&quot;"/>
    <we:property name="creatorUserId" value="&quot;10032000B1221DC0&quot;"/>
    <we:property name="creatorSessionId" value="&quot;9ce69db7-5a14-4184-94e3-1f6b9d5850ef&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151</TotalTime>
  <Words>390</Words>
  <Application>Microsoft Office PowerPoint</Application>
  <PresentationFormat>Custom</PresentationFormat>
  <Paragraphs>51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Aptos</vt:lpstr>
      <vt:lpstr>Barlow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11</cp:revision>
  <dcterms:created xsi:type="dcterms:W3CDTF">2025-05-16T08:42:35Z</dcterms:created>
  <dcterms:modified xsi:type="dcterms:W3CDTF">2025-05-16T11:22:04Z</dcterms:modified>
</cp:coreProperties>
</file>